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61"/>
  </p:notesMasterIdLst>
  <p:sldIdLst>
    <p:sldId id="458" r:id="rId5"/>
    <p:sldId id="285" r:id="rId6"/>
    <p:sldId id="401" r:id="rId7"/>
    <p:sldId id="402" r:id="rId8"/>
    <p:sldId id="403" r:id="rId9"/>
    <p:sldId id="404" r:id="rId10"/>
    <p:sldId id="405" r:id="rId11"/>
    <p:sldId id="406" r:id="rId12"/>
    <p:sldId id="407" r:id="rId13"/>
    <p:sldId id="408" r:id="rId14"/>
    <p:sldId id="409" r:id="rId15"/>
    <p:sldId id="410" r:id="rId16"/>
    <p:sldId id="455" r:id="rId17"/>
    <p:sldId id="412" r:id="rId18"/>
    <p:sldId id="413" r:id="rId19"/>
    <p:sldId id="456" r:id="rId20"/>
    <p:sldId id="415" r:id="rId21"/>
    <p:sldId id="416" r:id="rId22"/>
    <p:sldId id="417" r:id="rId23"/>
    <p:sldId id="457"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453" r:id="rId59"/>
    <p:sldId id="454"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E17B"/>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1" autoAdjust="0"/>
    <p:restoredTop sz="75346" autoAdjust="0"/>
  </p:normalViewPr>
  <p:slideViewPr>
    <p:cSldViewPr snapToGrid="0" showGuides="1">
      <p:cViewPr varScale="1">
        <p:scale>
          <a:sx n="97" d="100"/>
          <a:sy n="97" d="100"/>
        </p:scale>
        <p:origin x="1192"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833BA-866E-47AA-ACEB-FEEDDFBBD97C}" type="doc">
      <dgm:prSet loTypeId="urn:microsoft.com/office/officeart/2011/layout/TabList#2" loCatId="list" qsTypeId="urn:microsoft.com/office/officeart/2005/8/quickstyle/simple1" qsCatId="simple" csTypeId="urn:microsoft.com/office/officeart/2005/8/colors/accent1_2" csCatId="accent1" phldr="1"/>
      <dgm:spPr/>
      <dgm:t>
        <a:bodyPr/>
        <a:lstStyle/>
        <a:p>
          <a:endParaRPr lang="en-US"/>
        </a:p>
      </dgm:t>
    </dgm:pt>
    <dgm:pt modelId="{AE08DA49-8AA0-49C1-A653-1EC8DEC30396}">
      <dgm:prSet phldrT="[Text]"/>
      <dgm:spPr/>
      <dgm:t>
        <a:bodyPr/>
        <a:lstStyle/>
        <a:p>
          <a:r>
            <a:rPr lang="en-US" dirty="0">
              <a:latin typeface="Amazon Ember" charset="0"/>
              <a:ea typeface="Amazon Ember" charset="0"/>
              <a:cs typeface="Amazon Ember" charset="0"/>
            </a:rPr>
            <a:t>Resource Tags</a:t>
          </a:r>
        </a:p>
      </dgm:t>
    </dgm:pt>
    <dgm:pt modelId="{0C0BD77C-58B8-4BCA-AB3B-0F45BEE1A78D}" type="parTrans" cxnId="{1545043F-0E15-49E3-8277-7A41C92B7F11}">
      <dgm:prSet/>
      <dgm:spPr/>
      <dgm:t>
        <a:bodyPr/>
        <a:lstStyle/>
        <a:p>
          <a:endParaRPr lang="en-US"/>
        </a:p>
      </dgm:t>
    </dgm:pt>
    <dgm:pt modelId="{3D45B980-DB78-4F60-B600-22697E8DEAC3}" type="sibTrans" cxnId="{1545043F-0E15-49E3-8277-7A41C92B7F11}">
      <dgm:prSet/>
      <dgm:spPr/>
      <dgm:t>
        <a:bodyPr/>
        <a:lstStyle/>
        <a:p>
          <a:endParaRPr lang="en-US"/>
        </a:p>
      </dgm:t>
    </dgm:pt>
    <dgm:pt modelId="{53BABC56-7483-4C22-85CE-EB5A40FA509A}">
      <dgm:prSet phldrT="[Text]"/>
      <dgm:spPr/>
      <dgm:t>
        <a:bodyPr/>
        <a:lstStyle/>
        <a:p>
          <a:r>
            <a:rPr lang="en-US" dirty="0"/>
            <a:t> </a:t>
          </a:r>
        </a:p>
      </dgm:t>
    </dgm:pt>
    <dgm:pt modelId="{A0DF53A5-7D69-463F-B2BE-44333899E1DB}" type="parTrans" cxnId="{E228E8ED-D785-482A-AB39-A44FEB79D658}">
      <dgm:prSet/>
      <dgm:spPr/>
      <dgm:t>
        <a:bodyPr/>
        <a:lstStyle/>
        <a:p>
          <a:endParaRPr lang="en-US"/>
        </a:p>
      </dgm:t>
    </dgm:pt>
    <dgm:pt modelId="{A8872CD3-5A63-4E9B-9F83-13CC4D5B3232}" type="sibTrans" cxnId="{E228E8ED-D785-482A-AB39-A44FEB79D658}">
      <dgm:prSet/>
      <dgm:spPr/>
      <dgm:t>
        <a:bodyPr/>
        <a:lstStyle/>
        <a:p>
          <a:endParaRPr lang="en-US"/>
        </a:p>
      </dgm:t>
    </dgm:pt>
    <dgm:pt modelId="{3360019A-FAA6-4818-AF64-B32393A1B5AC}">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Provide the ability to organize and search within and across resources</a:t>
          </a:r>
        </a:p>
      </dgm:t>
    </dgm:pt>
    <dgm:pt modelId="{5413CE9E-B82A-4E8F-856B-B7C51FBE307B}" type="parTrans" cxnId="{E69F6118-C10F-4ADB-97F2-A1B36F449531}">
      <dgm:prSet/>
      <dgm:spPr/>
      <dgm:t>
        <a:bodyPr/>
        <a:lstStyle/>
        <a:p>
          <a:endParaRPr lang="en-US"/>
        </a:p>
      </dgm:t>
    </dgm:pt>
    <dgm:pt modelId="{6ECAF93B-8C7F-4599-836F-79EEDC57C91C}" type="sibTrans" cxnId="{E69F6118-C10F-4ADB-97F2-A1B36F449531}">
      <dgm:prSet/>
      <dgm:spPr/>
      <dgm:t>
        <a:bodyPr/>
        <a:lstStyle/>
        <a:p>
          <a:endParaRPr lang="en-US"/>
        </a:p>
      </dgm:t>
    </dgm:pt>
    <dgm:pt modelId="{6EA6E187-33CD-4BFA-9BF2-6F9CDC2FFEC6}">
      <dgm:prSet phldrT="[Text]"/>
      <dgm:spPr/>
      <dgm:t>
        <a:bodyPr/>
        <a:lstStyle/>
        <a:p>
          <a:r>
            <a:rPr lang="en-US" dirty="0">
              <a:latin typeface="Amazon Ember" charset="0"/>
              <a:ea typeface="Amazon Ember" charset="0"/>
              <a:cs typeface="Amazon Ember" charset="0"/>
            </a:rPr>
            <a:t>Cost Allocation Tags</a:t>
          </a:r>
        </a:p>
      </dgm:t>
    </dgm:pt>
    <dgm:pt modelId="{80877CBD-1CBB-4C72-8755-4C98D7B906A7}" type="parTrans" cxnId="{F8CB158F-2E86-4E3F-A47A-ABA742125A5D}">
      <dgm:prSet/>
      <dgm:spPr/>
      <dgm:t>
        <a:bodyPr/>
        <a:lstStyle/>
        <a:p>
          <a:endParaRPr lang="en-US"/>
        </a:p>
      </dgm:t>
    </dgm:pt>
    <dgm:pt modelId="{F1D7AC01-47B2-4F09-AD18-22831CE19693}" type="sibTrans" cxnId="{F8CB158F-2E86-4E3F-A47A-ABA742125A5D}">
      <dgm:prSet/>
      <dgm:spPr/>
      <dgm:t>
        <a:bodyPr/>
        <a:lstStyle/>
        <a:p>
          <a:endParaRPr lang="en-US"/>
        </a:p>
      </dgm:t>
    </dgm:pt>
    <dgm:pt modelId="{FCCAA607-B044-4C77-96B3-C0352CAD7F08}">
      <dgm:prSet phldrT="[Text]"/>
      <dgm:spPr/>
      <dgm:t>
        <a:bodyPr/>
        <a:lstStyle/>
        <a:p>
          <a:r>
            <a:rPr lang="en-US" dirty="0"/>
            <a:t> </a:t>
          </a:r>
        </a:p>
      </dgm:t>
    </dgm:pt>
    <dgm:pt modelId="{3CFFC20D-3303-4D50-937D-2F42E0BB2AFE}" type="parTrans" cxnId="{729AE163-FC07-4F41-B0C7-7F97FBBB78A4}">
      <dgm:prSet/>
      <dgm:spPr/>
      <dgm:t>
        <a:bodyPr/>
        <a:lstStyle/>
        <a:p>
          <a:endParaRPr lang="en-US"/>
        </a:p>
      </dgm:t>
    </dgm:pt>
    <dgm:pt modelId="{FE917B17-5A48-4878-90BC-1738D81972F6}" type="sibTrans" cxnId="{729AE163-FC07-4F41-B0C7-7F97FBBB78A4}">
      <dgm:prSet/>
      <dgm:spPr/>
      <dgm:t>
        <a:bodyPr/>
        <a:lstStyle/>
        <a:p>
          <a:endParaRPr lang="en-US"/>
        </a:p>
      </dgm:t>
    </dgm:pt>
    <dgm:pt modelId="{B96B21AE-1461-4945-BCEA-8851D796ABC9}">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Ability to map AWS </a:t>
          </a:r>
          <a:r>
            <a:rPr lang="en-US" sz="1600" b="1" dirty="0">
              <a:solidFill>
                <a:schemeClr val="bg2"/>
              </a:solidFill>
              <a:latin typeface="Amazon Ember" charset="0"/>
              <a:ea typeface="Amazon Ember" charset="0"/>
              <a:cs typeface="Amazon Ember" charset="0"/>
            </a:rPr>
            <a:t>charges</a:t>
          </a:r>
          <a:r>
            <a:rPr lang="en-US" sz="1600" dirty="0">
              <a:solidFill>
                <a:schemeClr val="bg2"/>
              </a:solidFill>
              <a:latin typeface="Amazon Ember" charset="0"/>
              <a:ea typeface="Amazon Ember" charset="0"/>
              <a:cs typeface="Amazon Ember" charset="0"/>
            </a:rPr>
            <a:t> to organizational attributes for accounting purposes</a:t>
          </a:r>
        </a:p>
      </dgm:t>
    </dgm:pt>
    <dgm:pt modelId="{1A48C037-C86D-4B02-8952-36117B12707E}" type="sibTrans" cxnId="{B459FB89-8E02-41A1-89B2-951DCD48E142}">
      <dgm:prSet/>
      <dgm:spPr/>
      <dgm:t>
        <a:bodyPr/>
        <a:lstStyle/>
        <a:p>
          <a:endParaRPr lang="en-US"/>
        </a:p>
      </dgm:t>
    </dgm:pt>
    <dgm:pt modelId="{379AD4F9-9C12-4085-A916-3882BC44AF8C}" type="parTrans" cxnId="{B459FB89-8E02-41A1-89B2-951DCD48E142}">
      <dgm:prSet/>
      <dgm:spPr/>
      <dgm:t>
        <a:bodyPr/>
        <a:lstStyle/>
        <a:p>
          <a:endParaRPr lang="en-US"/>
        </a:p>
      </dgm:t>
    </dgm:pt>
    <dgm:pt modelId="{F048DFFD-83BE-4140-AA79-BE250ADA7399}">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Filterable and Searchable</a:t>
          </a:r>
        </a:p>
      </dgm:t>
    </dgm:pt>
    <dgm:pt modelId="{D9DA58C8-E745-4E73-B06D-BB0D4259590F}" type="parTrans" cxnId="{D7F2A52A-8E71-493B-81C7-E268F2935E22}">
      <dgm:prSet/>
      <dgm:spPr/>
      <dgm:t>
        <a:bodyPr/>
        <a:lstStyle/>
        <a:p>
          <a:endParaRPr lang="en-US"/>
        </a:p>
      </dgm:t>
    </dgm:pt>
    <dgm:pt modelId="{4EDF508A-9098-426D-BED2-C2DD422B27E7}" type="sibTrans" cxnId="{D7F2A52A-8E71-493B-81C7-E268F2935E22}">
      <dgm:prSet/>
      <dgm:spPr/>
      <dgm:t>
        <a:bodyPr/>
        <a:lstStyle/>
        <a:p>
          <a:endParaRPr lang="en-US"/>
        </a:p>
      </dgm:t>
    </dgm:pt>
    <dgm:pt modelId="{9B792E1D-9F11-4515-88D4-31C013D07F51}">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Information presented in Detailed Billing Report and Cost Explorer</a:t>
          </a:r>
        </a:p>
      </dgm:t>
    </dgm:pt>
    <dgm:pt modelId="{1B0DA535-37BE-4199-BEEE-283754B0A926}" type="parTrans" cxnId="{2F957A61-0078-4D67-8A6D-7D12D1ABBE6E}">
      <dgm:prSet/>
      <dgm:spPr/>
      <dgm:t>
        <a:bodyPr/>
        <a:lstStyle/>
        <a:p>
          <a:endParaRPr lang="en-US"/>
        </a:p>
      </dgm:t>
    </dgm:pt>
    <dgm:pt modelId="{D9187966-A07F-4978-9ABB-0779BBAFB19F}" type="sibTrans" cxnId="{2F957A61-0078-4D67-8A6D-7D12D1ABBE6E}">
      <dgm:prSet/>
      <dgm:spPr/>
      <dgm:t>
        <a:bodyPr/>
        <a:lstStyle/>
        <a:p>
          <a:endParaRPr lang="en-US"/>
        </a:p>
      </dgm:t>
    </dgm:pt>
    <dgm:pt modelId="{14EE3223-693F-49D8-8DA7-D2FAEFB8C0EE}">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Do not appear in Detail Billing Report</a:t>
          </a:r>
        </a:p>
      </dgm:t>
    </dgm:pt>
    <dgm:pt modelId="{C2B3A6C9-4B63-41D2-887B-678E928F766E}" type="parTrans" cxnId="{0D79DDFA-A403-4E37-A25C-2B91C0DDB6AB}">
      <dgm:prSet/>
      <dgm:spPr/>
      <dgm:t>
        <a:bodyPr/>
        <a:lstStyle/>
        <a:p>
          <a:endParaRPr lang="en-US"/>
        </a:p>
      </dgm:t>
    </dgm:pt>
    <dgm:pt modelId="{1EE98018-639E-4AA8-B784-416BABDFB2D9}" type="sibTrans" cxnId="{0D79DDFA-A403-4E37-A25C-2B91C0DDB6AB}">
      <dgm:prSet/>
      <dgm:spPr/>
      <dgm:t>
        <a:bodyPr/>
        <a:lstStyle/>
        <a:p>
          <a:endParaRPr lang="en-US"/>
        </a:p>
      </dgm:t>
    </dgm:pt>
    <dgm:pt modelId="{894FFCA1-18B5-4BC4-B66D-35FA60C4A041}">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Available on certain services or limited to components within a service (e.g. S3 bucket but not objects)</a:t>
          </a:r>
        </a:p>
      </dgm:t>
    </dgm:pt>
    <dgm:pt modelId="{ED4FD538-15ED-4026-A00E-57D9E35EFE04}" type="parTrans" cxnId="{105CF2D6-1C11-4708-B205-222E12CC9D7F}">
      <dgm:prSet/>
      <dgm:spPr/>
      <dgm:t>
        <a:bodyPr/>
        <a:lstStyle/>
        <a:p>
          <a:endParaRPr lang="en-US"/>
        </a:p>
      </dgm:t>
    </dgm:pt>
    <dgm:pt modelId="{3C341407-8B0A-4227-9652-3E6B4D767E5A}" type="sibTrans" cxnId="{105CF2D6-1C11-4708-B205-222E12CC9D7F}">
      <dgm:prSet/>
      <dgm:spPr/>
      <dgm:t>
        <a:bodyPr/>
        <a:lstStyle/>
        <a:p>
          <a:endParaRPr lang="en-US"/>
        </a:p>
      </dgm:t>
    </dgm:pt>
    <dgm:pt modelId="{B49E948E-39CB-4232-8561-902608FD4D29}" type="pres">
      <dgm:prSet presAssocID="{4E8833BA-866E-47AA-ACEB-FEEDDFBBD97C}" presName="Name0" presStyleCnt="0">
        <dgm:presLayoutVars>
          <dgm:chMax/>
          <dgm:chPref val="3"/>
          <dgm:dir/>
          <dgm:animOne val="branch"/>
          <dgm:animLvl val="lvl"/>
        </dgm:presLayoutVars>
      </dgm:prSet>
      <dgm:spPr/>
    </dgm:pt>
    <dgm:pt modelId="{6E997565-A0F9-4048-A264-AD374929E06D}" type="pres">
      <dgm:prSet presAssocID="{AE08DA49-8AA0-49C1-A653-1EC8DEC30396}" presName="composite" presStyleCnt="0"/>
      <dgm:spPr/>
    </dgm:pt>
    <dgm:pt modelId="{B08293E2-EE05-4698-8F2F-1701E3BB83C3}" type="pres">
      <dgm:prSet presAssocID="{AE08DA49-8AA0-49C1-A653-1EC8DEC30396}" presName="FirstChild" presStyleLbl="revTx" presStyleIdx="0" presStyleCnt="4">
        <dgm:presLayoutVars>
          <dgm:chMax val="0"/>
          <dgm:chPref val="0"/>
          <dgm:bulletEnabled val="1"/>
        </dgm:presLayoutVars>
      </dgm:prSet>
      <dgm:spPr/>
    </dgm:pt>
    <dgm:pt modelId="{F7525D06-470E-45D6-B49B-69F90015F3B1}" type="pres">
      <dgm:prSet presAssocID="{AE08DA49-8AA0-49C1-A653-1EC8DEC30396}" presName="Parent" presStyleLbl="alignNode1" presStyleIdx="0" presStyleCnt="2">
        <dgm:presLayoutVars>
          <dgm:chMax val="3"/>
          <dgm:chPref val="3"/>
          <dgm:bulletEnabled val="1"/>
        </dgm:presLayoutVars>
      </dgm:prSet>
      <dgm:spPr/>
    </dgm:pt>
    <dgm:pt modelId="{81C2FB68-F19A-421C-9D92-37B0209642A4}" type="pres">
      <dgm:prSet presAssocID="{AE08DA49-8AA0-49C1-A653-1EC8DEC30396}" presName="Accent" presStyleLbl="parChTrans1D1" presStyleIdx="0" presStyleCnt="2"/>
      <dgm:spPr/>
    </dgm:pt>
    <dgm:pt modelId="{7BCF00B4-6064-4BC1-A1B8-E545DCA99703}" type="pres">
      <dgm:prSet presAssocID="{AE08DA49-8AA0-49C1-A653-1EC8DEC30396}" presName="Child" presStyleLbl="revTx" presStyleIdx="1" presStyleCnt="4">
        <dgm:presLayoutVars>
          <dgm:chMax val="0"/>
          <dgm:chPref val="0"/>
          <dgm:bulletEnabled val="1"/>
        </dgm:presLayoutVars>
      </dgm:prSet>
      <dgm:spPr/>
    </dgm:pt>
    <dgm:pt modelId="{52A34F54-301F-4B3A-AA33-EFC4A6225311}" type="pres">
      <dgm:prSet presAssocID="{3D45B980-DB78-4F60-B600-22697E8DEAC3}" presName="sibTrans" presStyleCnt="0"/>
      <dgm:spPr/>
    </dgm:pt>
    <dgm:pt modelId="{E4E14BF8-1EA9-48A8-97F4-BD2778CC5A40}" type="pres">
      <dgm:prSet presAssocID="{6EA6E187-33CD-4BFA-9BF2-6F9CDC2FFEC6}" presName="composite" presStyleCnt="0"/>
      <dgm:spPr/>
    </dgm:pt>
    <dgm:pt modelId="{5E3802AE-2891-493B-B480-76A568190D63}" type="pres">
      <dgm:prSet presAssocID="{6EA6E187-33CD-4BFA-9BF2-6F9CDC2FFEC6}" presName="FirstChild" presStyleLbl="revTx" presStyleIdx="2" presStyleCnt="4">
        <dgm:presLayoutVars>
          <dgm:chMax val="0"/>
          <dgm:chPref val="0"/>
          <dgm:bulletEnabled val="1"/>
        </dgm:presLayoutVars>
      </dgm:prSet>
      <dgm:spPr/>
    </dgm:pt>
    <dgm:pt modelId="{2D9B04FC-E955-456F-8026-9818F2008C2B}" type="pres">
      <dgm:prSet presAssocID="{6EA6E187-33CD-4BFA-9BF2-6F9CDC2FFEC6}" presName="Parent" presStyleLbl="alignNode1" presStyleIdx="1" presStyleCnt="2" custScaleX="127453" custLinFactNeighborX="6874">
        <dgm:presLayoutVars>
          <dgm:chMax val="3"/>
          <dgm:chPref val="3"/>
          <dgm:bulletEnabled val="1"/>
        </dgm:presLayoutVars>
      </dgm:prSet>
      <dgm:spPr/>
    </dgm:pt>
    <dgm:pt modelId="{B0514FD2-D6B5-48F9-AA33-FD3D825EF4E2}" type="pres">
      <dgm:prSet presAssocID="{6EA6E187-33CD-4BFA-9BF2-6F9CDC2FFEC6}" presName="Accent" presStyleLbl="parChTrans1D1" presStyleIdx="1" presStyleCnt="2"/>
      <dgm:spPr/>
    </dgm:pt>
    <dgm:pt modelId="{735ACAA2-8BAA-4C4D-90D9-926DA95A9EEC}" type="pres">
      <dgm:prSet presAssocID="{6EA6E187-33CD-4BFA-9BF2-6F9CDC2FFEC6}" presName="Child" presStyleLbl="revTx" presStyleIdx="3" presStyleCnt="4">
        <dgm:presLayoutVars>
          <dgm:chMax val="0"/>
          <dgm:chPref val="0"/>
          <dgm:bulletEnabled val="1"/>
        </dgm:presLayoutVars>
      </dgm:prSet>
      <dgm:spPr/>
    </dgm:pt>
  </dgm:ptLst>
  <dgm:cxnLst>
    <dgm:cxn modelId="{6D75BC14-26D9-014D-B503-C3E471AF969B}" type="presOf" srcId="{4E8833BA-866E-47AA-ACEB-FEEDDFBBD97C}" destId="{B49E948E-39CB-4232-8561-902608FD4D29}" srcOrd="0" destOrd="0" presId="urn:microsoft.com/office/officeart/2011/layout/TabList#2"/>
    <dgm:cxn modelId="{E69F6118-C10F-4ADB-97F2-A1B36F449531}" srcId="{AE08DA49-8AA0-49C1-A653-1EC8DEC30396}" destId="{3360019A-FAA6-4818-AF64-B32393A1B5AC}" srcOrd="1" destOrd="0" parTransId="{5413CE9E-B82A-4E8F-856B-B7C51FBE307B}" sibTransId="{6ECAF93B-8C7F-4599-836F-79EEDC57C91C}"/>
    <dgm:cxn modelId="{D7F2A52A-8E71-493B-81C7-E268F2935E22}" srcId="{AE08DA49-8AA0-49C1-A653-1EC8DEC30396}" destId="{F048DFFD-83BE-4140-AA79-BE250ADA7399}" srcOrd="2" destOrd="0" parTransId="{D9DA58C8-E745-4E73-B06D-BB0D4259590F}" sibTransId="{4EDF508A-9098-426D-BED2-C2DD422B27E7}"/>
    <dgm:cxn modelId="{BB33C62A-CCC4-824A-BE7A-5339DAD80486}" type="presOf" srcId="{AE08DA49-8AA0-49C1-A653-1EC8DEC30396}" destId="{F7525D06-470E-45D6-B49B-69F90015F3B1}" srcOrd="0" destOrd="0" presId="urn:microsoft.com/office/officeart/2011/layout/TabList#2"/>
    <dgm:cxn modelId="{78281C3A-DC77-E84C-B8F7-96E65798625A}" type="presOf" srcId="{F048DFFD-83BE-4140-AA79-BE250ADA7399}" destId="{7BCF00B4-6064-4BC1-A1B8-E545DCA99703}" srcOrd="0" destOrd="1" presId="urn:microsoft.com/office/officeart/2011/layout/TabList#2"/>
    <dgm:cxn modelId="{3A7AB03C-E973-1241-99BF-B7CEE8E215E6}" type="presOf" srcId="{3360019A-FAA6-4818-AF64-B32393A1B5AC}" destId="{7BCF00B4-6064-4BC1-A1B8-E545DCA99703}" srcOrd="0" destOrd="0" presId="urn:microsoft.com/office/officeart/2011/layout/TabList#2"/>
    <dgm:cxn modelId="{1545043F-0E15-49E3-8277-7A41C92B7F11}" srcId="{4E8833BA-866E-47AA-ACEB-FEEDDFBBD97C}" destId="{AE08DA49-8AA0-49C1-A653-1EC8DEC30396}" srcOrd="0" destOrd="0" parTransId="{0C0BD77C-58B8-4BCA-AB3B-0F45BEE1A78D}" sibTransId="{3D45B980-DB78-4F60-B600-22697E8DEAC3}"/>
    <dgm:cxn modelId="{2F957A61-0078-4D67-8A6D-7D12D1ABBE6E}" srcId="{6EA6E187-33CD-4BFA-9BF2-6F9CDC2FFEC6}" destId="{9B792E1D-9F11-4515-88D4-31C013D07F51}" srcOrd="2" destOrd="0" parTransId="{1B0DA535-37BE-4199-BEEE-283754B0A926}" sibTransId="{D9187966-A07F-4978-9ABB-0779BBAFB19F}"/>
    <dgm:cxn modelId="{729AE163-FC07-4F41-B0C7-7F97FBBB78A4}" srcId="{6EA6E187-33CD-4BFA-9BF2-6F9CDC2FFEC6}" destId="{FCCAA607-B044-4C77-96B3-C0352CAD7F08}" srcOrd="0" destOrd="0" parTransId="{3CFFC20D-3303-4D50-937D-2F42E0BB2AFE}" sibTransId="{FE917B17-5A48-4878-90BC-1738D81972F6}"/>
    <dgm:cxn modelId="{7DF0A26B-F5ED-534B-8F18-B4E9B8FC8649}" type="presOf" srcId="{53BABC56-7483-4C22-85CE-EB5A40FA509A}" destId="{B08293E2-EE05-4698-8F2F-1701E3BB83C3}" srcOrd="0" destOrd="0" presId="urn:microsoft.com/office/officeart/2011/layout/TabList#2"/>
    <dgm:cxn modelId="{96F67877-B25E-D446-8BF0-CFA841BAF697}" type="presOf" srcId="{9B792E1D-9F11-4515-88D4-31C013D07F51}" destId="{735ACAA2-8BAA-4C4D-90D9-926DA95A9EEC}" srcOrd="0" destOrd="1" presId="urn:microsoft.com/office/officeart/2011/layout/TabList#2"/>
    <dgm:cxn modelId="{08DD9A89-99B5-FA4E-B04B-7F4362AEEDBE}" type="presOf" srcId="{14EE3223-693F-49D8-8DA7-D2FAEFB8C0EE}" destId="{7BCF00B4-6064-4BC1-A1B8-E545DCA99703}" srcOrd="0" destOrd="2" presId="urn:microsoft.com/office/officeart/2011/layout/TabList#2"/>
    <dgm:cxn modelId="{B459FB89-8E02-41A1-89B2-951DCD48E142}" srcId="{6EA6E187-33CD-4BFA-9BF2-6F9CDC2FFEC6}" destId="{B96B21AE-1461-4945-BCEA-8851D796ABC9}" srcOrd="1" destOrd="0" parTransId="{379AD4F9-9C12-4085-A916-3882BC44AF8C}" sibTransId="{1A48C037-C86D-4B02-8952-36117B12707E}"/>
    <dgm:cxn modelId="{F8CB158F-2E86-4E3F-A47A-ABA742125A5D}" srcId="{4E8833BA-866E-47AA-ACEB-FEEDDFBBD97C}" destId="{6EA6E187-33CD-4BFA-9BF2-6F9CDC2FFEC6}" srcOrd="1" destOrd="0" parTransId="{80877CBD-1CBB-4C72-8755-4C98D7B906A7}" sibTransId="{F1D7AC01-47B2-4F09-AD18-22831CE19693}"/>
    <dgm:cxn modelId="{04B879AF-2F11-2943-8676-313B544C9562}" type="presOf" srcId="{6EA6E187-33CD-4BFA-9BF2-6F9CDC2FFEC6}" destId="{2D9B04FC-E955-456F-8026-9818F2008C2B}" srcOrd="0" destOrd="0" presId="urn:microsoft.com/office/officeart/2011/layout/TabList#2"/>
    <dgm:cxn modelId="{4B7FE5BC-FE56-CB40-A89E-E71C331D50EA}" type="presOf" srcId="{894FFCA1-18B5-4BC4-B66D-35FA60C4A041}" destId="{735ACAA2-8BAA-4C4D-90D9-926DA95A9EEC}" srcOrd="0" destOrd="2" presId="urn:microsoft.com/office/officeart/2011/layout/TabList#2"/>
    <dgm:cxn modelId="{FF8B38C9-D91A-F04C-A99F-7D84B07AFFB8}" type="presOf" srcId="{FCCAA607-B044-4C77-96B3-C0352CAD7F08}" destId="{5E3802AE-2891-493B-B480-76A568190D63}" srcOrd="0" destOrd="0" presId="urn:microsoft.com/office/officeart/2011/layout/TabList#2"/>
    <dgm:cxn modelId="{105CF2D6-1C11-4708-B205-222E12CC9D7F}" srcId="{6EA6E187-33CD-4BFA-9BF2-6F9CDC2FFEC6}" destId="{894FFCA1-18B5-4BC4-B66D-35FA60C4A041}" srcOrd="3" destOrd="0" parTransId="{ED4FD538-15ED-4026-A00E-57D9E35EFE04}" sibTransId="{3C341407-8B0A-4227-9652-3E6B4D767E5A}"/>
    <dgm:cxn modelId="{552205EC-AB17-5840-B5B2-2F0EB031A2A8}" type="presOf" srcId="{B96B21AE-1461-4945-BCEA-8851D796ABC9}" destId="{735ACAA2-8BAA-4C4D-90D9-926DA95A9EEC}" srcOrd="0" destOrd="0" presId="urn:microsoft.com/office/officeart/2011/layout/TabList#2"/>
    <dgm:cxn modelId="{E228E8ED-D785-482A-AB39-A44FEB79D658}" srcId="{AE08DA49-8AA0-49C1-A653-1EC8DEC30396}" destId="{53BABC56-7483-4C22-85CE-EB5A40FA509A}" srcOrd="0" destOrd="0" parTransId="{A0DF53A5-7D69-463F-B2BE-44333899E1DB}" sibTransId="{A8872CD3-5A63-4E9B-9F83-13CC4D5B3232}"/>
    <dgm:cxn modelId="{0D79DDFA-A403-4E37-A25C-2B91C0DDB6AB}" srcId="{AE08DA49-8AA0-49C1-A653-1EC8DEC30396}" destId="{14EE3223-693F-49D8-8DA7-D2FAEFB8C0EE}" srcOrd="3" destOrd="0" parTransId="{C2B3A6C9-4B63-41D2-887B-678E928F766E}" sibTransId="{1EE98018-639E-4AA8-B784-416BABDFB2D9}"/>
    <dgm:cxn modelId="{5EB7BAA0-3579-D14D-AAD9-8F2D0DFBF916}" type="presParOf" srcId="{B49E948E-39CB-4232-8561-902608FD4D29}" destId="{6E997565-A0F9-4048-A264-AD374929E06D}" srcOrd="0" destOrd="0" presId="urn:microsoft.com/office/officeart/2011/layout/TabList#2"/>
    <dgm:cxn modelId="{00417BFD-FD55-4F49-9B07-2BEADCE51C96}" type="presParOf" srcId="{6E997565-A0F9-4048-A264-AD374929E06D}" destId="{B08293E2-EE05-4698-8F2F-1701E3BB83C3}" srcOrd="0" destOrd="0" presId="urn:microsoft.com/office/officeart/2011/layout/TabList#2"/>
    <dgm:cxn modelId="{5146FCDC-47AE-DE49-8877-AB37AD54943D}" type="presParOf" srcId="{6E997565-A0F9-4048-A264-AD374929E06D}" destId="{F7525D06-470E-45D6-B49B-69F90015F3B1}" srcOrd="1" destOrd="0" presId="urn:microsoft.com/office/officeart/2011/layout/TabList#2"/>
    <dgm:cxn modelId="{2BA35893-1C66-224D-87B1-1A4EB0689781}" type="presParOf" srcId="{6E997565-A0F9-4048-A264-AD374929E06D}" destId="{81C2FB68-F19A-421C-9D92-37B0209642A4}" srcOrd="2" destOrd="0" presId="urn:microsoft.com/office/officeart/2011/layout/TabList#2"/>
    <dgm:cxn modelId="{BA95A94F-B371-8046-9484-58B4D9C331CE}" type="presParOf" srcId="{B49E948E-39CB-4232-8561-902608FD4D29}" destId="{7BCF00B4-6064-4BC1-A1B8-E545DCA99703}" srcOrd="1" destOrd="0" presId="urn:microsoft.com/office/officeart/2011/layout/TabList#2"/>
    <dgm:cxn modelId="{9561A8F7-2741-0E40-A35F-6A750AF14D91}" type="presParOf" srcId="{B49E948E-39CB-4232-8561-902608FD4D29}" destId="{52A34F54-301F-4B3A-AA33-EFC4A6225311}" srcOrd="2" destOrd="0" presId="urn:microsoft.com/office/officeart/2011/layout/TabList#2"/>
    <dgm:cxn modelId="{729FB6D7-6668-1B46-8B38-EB5537539E29}" type="presParOf" srcId="{B49E948E-39CB-4232-8561-902608FD4D29}" destId="{E4E14BF8-1EA9-48A8-97F4-BD2778CC5A40}" srcOrd="3" destOrd="0" presId="urn:microsoft.com/office/officeart/2011/layout/TabList#2"/>
    <dgm:cxn modelId="{9821EFA4-F838-D241-B26E-20AE61728905}" type="presParOf" srcId="{E4E14BF8-1EA9-48A8-97F4-BD2778CC5A40}" destId="{5E3802AE-2891-493B-B480-76A568190D63}" srcOrd="0" destOrd="0" presId="urn:microsoft.com/office/officeart/2011/layout/TabList#2"/>
    <dgm:cxn modelId="{8B3B0619-4055-794F-B9DF-0A622A0AA8A9}" type="presParOf" srcId="{E4E14BF8-1EA9-48A8-97F4-BD2778CC5A40}" destId="{2D9B04FC-E955-456F-8026-9818F2008C2B}" srcOrd="1" destOrd="0" presId="urn:microsoft.com/office/officeart/2011/layout/TabList#2"/>
    <dgm:cxn modelId="{CC7BD711-31C2-DE43-969C-7AFD0F77DEE5}" type="presParOf" srcId="{E4E14BF8-1EA9-48A8-97F4-BD2778CC5A40}" destId="{B0514FD2-D6B5-48F9-AA33-FD3D825EF4E2}" srcOrd="2" destOrd="0" presId="urn:microsoft.com/office/officeart/2011/layout/TabList#2"/>
    <dgm:cxn modelId="{0280D6AB-132A-1146-A2BC-5AF501FE17A8}" type="presParOf" srcId="{B49E948E-39CB-4232-8561-902608FD4D29}" destId="{735ACAA2-8BAA-4C4D-90D9-926DA95A9EEC}" srcOrd="4" destOrd="0" presId="urn:microsoft.com/office/officeart/2011/layout/Ta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7AC2AA-EE9E-A447-9587-EECC042DFB2A}" type="doc">
      <dgm:prSet loTypeId="urn:microsoft.com/office/officeart/2005/8/layout/chevron1" loCatId="" qsTypeId="urn:microsoft.com/office/officeart/2005/8/quickstyle/simple4" qsCatId="simple" csTypeId="urn:microsoft.com/office/officeart/2005/8/colors/accent1_2" csCatId="accent1" phldr="1"/>
      <dgm:spPr/>
    </dgm:pt>
    <dgm:pt modelId="{20212331-2FB9-2A49-8A90-11635782A541}">
      <dgm:prSet phldrT="[Text]"/>
      <dgm:spPr/>
      <dgm:t>
        <a:bodyPr/>
        <a:lstStyle/>
        <a:p>
          <a:r>
            <a:rPr lang="en-US" dirty="0">
              <a:latin typeface="Amazon Ember" charset="0"/>
              <a:ea typeface="Amazon Ember" charset="0"/>
              <a:cs typeface="Amazon Ember" charset="0"/>
            </a:rPr>
            <a:t>Collect Consumption Data</a:t>
          </a:r>
        </a:p>
      </dgm:t>
    </dgm:pt>
    <dgm:pt modelId="{A01A99AB-B235-5348-8EFE-3970752D6277}" type="parTrans" cxnId="{537CADE5-2250-7849-BA01-E2C16DD22AA5}">
      <dgm:prSet/>
      <dgm:spPr/>
      <dgm:t>
        <a:bodyPr/>
        <a:lstStyle/>
        <a:p>
          <a:endParaRPr lang="en-US"/>
        </a:p>
      </dgm:t>
    </dgm:pt>
    <dgm:pt modelId="{0F2C2175-7203-4C4F-94C3-226D2DF1D544}" type="sibTrans" cxnId="{537CADE5-2250-7849-BA01-E2C16DD22AA5}">
      <dgm:prSet/>
      <dgm:spPr/>
      <dgm:t>
        <a:bodyPr/>
        <a:lstStyle/>
        <a:p>
          <a:endParaRPr lang="en-US"/>
        </a:p>
      </dgm:t>
    </dgm:pt>
    <dgm:pt modelId="{C851AFEC-5D8F-9143-BD1D-063D2D1E2434}">
      <dgm:prSet phldrT="[Text]"/>
      <dgm:spPr/>
      <dgm:t>
        <a:bodyPr/>
        <a:lstStyle/>
        <a:p>
          <a:r>
            <a:rPr lang="en-US" dirty="0">
              <a:latin typeface="Amazon Ember" charset="0"/>
              <a:ea typeface="Amazon Ember" charset="0"/>
              <a:cs typeface="Amazon Ember" charset="0"/>
            </a:rPr>
            <a:t>Create the Billing Report Entries</a:t>
          </a:r>
        </a:p>
      </dgm:t>
    </dgm:pt>
    <dgm:pt modelId="{F35580B8-38D6-6047-B4AD-A21DFA82AFAF}" type="parTrans" cxnId="{71EFA7BD-C0BD-D841-BD7E-EC69B61B2D5D}">
      <dgm:prSet/>
      <dgm:spPr/>
      <dgm:t>
        <a:bodyPr/>
        <a:lstStyle/>
        <a:p>
          <a:endParaRPr lang="en-US"/>
        </a:p>
      </dgm:t>
    </dgm:pt>
    <dgm:pt modelId="{94AEA61E-91C7-214E-8CCD-3C01554A3C36}" type="sibTrans" cxnId="{71EFA7BD-C0BD-D841-BD7E-EC69B61B2D5D}">
      <dgm:prSet/>
      <dgm:spPr/>
      <dgm:t>
        <a:bodyPr/>
        <a:lstStyle/>
        <a:p>
          <a:endParaRPr lang="en-US"/>
        </a:p>
      </dgm:t>
    </dgm:pt>
    <dgm:pt modelId="{528A9D37-23DD-774E-A71B-E9B1909C5309}">
      <dgm:prSet phldrT="[Text]"/>
      <dgm:spPr/>
      <dgm:t>
        <a:bodyPr/>
        <a:lstStyle/>
        <a:p>
          <a:r>
            <a:rPr lang="en-US" dirty="0">
              <a:latin typeface="Amazon Ember" charset="0"/>
              <a:ea typeface="Amazon Ember" charset="0"/>
              <a:cs typeface="Amazon Ember" charset="0"/>
            </a:rPr>
            <a:t>Make Billing Report available to customer</a:t>
          </a:r>
        </a:p>
      </dgm:t>
    </dgm:pt>
    <dgm:pt modelId="{1602619F-9731-A046-955F-AC31DD954866}" type="parTrans" cxnId="{B48636FD-2658-8A4B-A591-6FD335B37F35}">
      <dgm:prSet/>
      <dgm:spPr/>
      <dgm:t>
        <a:bodyPr/>
        <a:lstStyle/>
        <a:p>
          <a:endParaRPr lang="en-US"/>
        </a:p>
      </dgm:t>
    </dgm:pt>
    <dgm:pt modelId="{14D4DDBE-4310-9A43-89FC-E1408C73AACB}" type="sibTrans" cxnId="{B48636FD-2658-8A4B-A591-6FD335B37F35}">
      <dgm:prSet/>
      <dgm:spPr/>
      <dgm:t>
        <a:bodyPr/>
        <a:lstStyle/>
        <a:p>
          <a:endParaRPr lang="en-US"/>
        </a:p>
      </dgm:t>
    </dgm:pt>
    <dgm:pt modelId="{5A02B20E-FA14-9043-8A6D-C6E6675C1BB7}">
      <dgm:prSet phldrT="[Text]"/>
      <dgm:spPr/>
      <dgm:t>
        <a:bodyPr/>
        <a:lstStyle/>
        <a:p>
          <a:r>
            <a:rPr lang="en-US" dirty="0">
              <a:latin typeface="Amazon Ember" charset="0"/>
              <a:ea typeface="Amazon Ember" charset="0"/>
              <a:cs typeface="Amazon Ember" charset="0"/>
            </a:rPr>
            <a:t>Apply Discounts (RI, Spot, EDP)</a:t>
          </a:r>
        </a:p>
      </dgm:t>
    </dgm:pt>
    <dgm:pt modelId="{A12284F8-0E27-7344-8AF6-5603DAEE37C6}" type="parTrans" cxnId="{ED12BB7F-C75D-0442-BAD7-C8D9375E5828}">
      <dgm:prSet/>
      <dgm:spPr/>
      <dgm:t>
        <a:bodyPr/>
        <a:lstStyle/>
        <a:p>
          <a:endParaRPr lang="en-US"/>
        </a:p>
      </dgm:t>
    </dgm:pt>
    <dgm:pt modelId="{44E77B75-51DF-1E4C-BC6D-05F265065CDF}" type="sibTrans" cxnId="{ED12BB7F-C75D-0442-BAD7-C8D9375E5828}">
      <dgm:prSet/>
      <dgm:spPr/>
      <dgm:t>
        <a:bodyPr/>
        <a:lstStyle/>
        <a:p>
          <a:endParaRPr lang="en-US"/>
        </a:p>
      </dgm:t>
    </dgm:pt>
    <dgm:pt modelId="{956E3CE8-1909-9D4E-835C-3B938BAAAC82}">
      <dgm:prSet phldrT="[Text]"/>
      <dgm:spPr/>
      <dgm:t>
        <a:bodyPr/>
        <a:lstStyle/>
        <a:p>
          <a:r>
            <a:rPr lang="en-US" dirty="0">
              <a:latin typeface="Amazon Ember" charset="0"/>
              <a:ea typeface="Amazon Ember" charset="0"/>
              <a:cs typeface="Amazon Ember" charset="0"/>
            </a:rPr>
            <a:t>Add Unused RI Charges</a:t>
          </a:r>
        </a:p>
      </dgm:t>
    </dgm:pt>
    <dgm:pt modelId="{814C6F2C-0CA1-9C4F-8970-39BC1717BFB8}" type="parTrans" cxnId="{2E196A96-2BBB-4141-9826-3C517D22CCE0}">
      <dgm:prSet/>
      <dgm:spPr/>
      <dgm:t>
        <a:bodyPr/>
        <a:lstStyle/>
        <a:p>
          <a:endParaRPr lang="en-US"/>
        </a:p>
      </dgm:t>
    </dgm:pt>
    <dgm:pt modelId="{07FF02D6-8A9F-D241-84B8-649F55A9EAFE}" type="sibTrans" cxnId="{2E196A96-2BBB-4141-9826-3C517D22CCE0}">
      <dgm:prSet/>
      <dgm:spPr/>
      <dgm:t>
        <a:bodyPr/>
        <a:lstStyle/>
        <a:p>
          <a:endParaRPr lang="en-US"/>
        </a:p>
      </dgm:t>
    </dgm:pt>
    <dgm:pt modelId="{4BA43DED-4CDA-2E40-B99F-36CBFB7FE93B}" type="pres">
      <dgm:prSet presAssocID="{217AC2AA-EE9E-A447-9587-EECC042DFB2A}" presName="Name0" presStyleCnt="0">
        <dgm:presLayoutVars>
          <dgm:dir/>
          <dgm:animLvl val="lvl"/>
          <dgm:resizeHandles val="exact"/>
        </dgm:presLayoutVars>
      </dgm:prSet>
      <dgm:spPr/>
    </dgm:pt>
    <dgm:pt modelId="{94AA7C5C-073C-F04C-80AC-45C7C80933DD}" type="pres">
      <dgm:prSet presAssocID="{20212331-2FB9-2A49-8A90-11635782A541}" presName="parTxOnly" presStyleLbl="node1" presStyleIdx="0" presStyleCnt="5">
        <dgm:presLayoutVars>
          <dgm:chMax val="0"/>
          <dgm:chPref val="0"/>
          <dgm:bulletEnabled val="1"/>
        </dgm:presLayoutVars>
      </dgm:prSet>
      <dgm:spPr/>
    </dgm:pt>
    <dgm:pt modelId="{3386F3A8-6FCC-EB46-885C-887A058CFE00}" type="pres">
      <dgm:prSet presAssocID="{0F2C2175-7203-4C4F-94C3-226D2DF1D544}" presName="parTxOnlySpace" presStyleCnt="0"/>
      <dgm:spPr/>
    </dgm:pt>
    <dgm:pt modelId="{A5C664D3-2390-9C4E-8751-A694BC1C4572}" type="pres">
      <dgm:prSet presAssocID="{C851AFEC-5D8F-9143-BD1D-063D2D1E2434}" presName="parTxOnly" presStyleLbl="node1" presStyleIdx="1" presStyleCnt="5">
        <dgm:presLayoutVars>
          <dgm:chMax val="0"/>
          <dgm:chPref val="0"/>
          <dgm:bulletEnabled val="1"/>
        </dgm:presLayoutVars>
      </dgm:prSet>
      <dgm:spPr/>
    </dgm:pt>
    <dgm:pt modelId="{F4B8735F-7488-5945-92A6-ECF8283E42A0}" type="pres">
      <dgm:prSet presAssocID="{94AEA61E-91C7-214E-8CCD-3C01554A3C36}" presName="parTxOnlySpace" presStyleCnt="0"/>
      <dgm:spPr/>
    </dgm:pt>
    <dgm:pt modelId="{808881DD-5385-254E-83AC-D9BE8253EE00}" type="pres">
      <dgm:prSet presAssocID="{5A02B20E-FA14-9043-8A6D-C6E6675C1BB7}" presName="parTxOnly" presStyleLbl="node1" presStyleIdx="2" presStyleCnt="5">
        <dgm:presLayoutVars>
          <dgm:chMax val="0"/>
          <dgm:chPref val="0"/>
          <dgm:bulletEnabled val="1"/>
        </dgm:presLayoutVars>
      </dgm:prSet>
      <dgm:spPr/>
    </dgm:pt>
    <dgm:pt modelId="{9A8C7DDE-7C9F-FE4F-BAF3-26E5720524B3}" type="pres">
      <dgm:prSet presAssocID="{44E77B75-51DF-1E4C-BC6D-05F265065CDF}" presName="parTxOnlySpace" presStyleCnt="0"/>
      <dgm:spPr/>
    </dgm:pt>
    <dgm:pt modelId="{1516F96F-6063-744A-A60F-EF9D5119CC18}" type="pres">
      <dgm:prSet presAssocID="{956E3CE8-1909-9D4E-835C-3B938BAAAC82}" presName="parTxOnly" presStyleLbl="node1" presStyleIdx="3" presStyleCnt="5">
        <dgm:presLayoutVars>
          <dgm:chMax val="0"/>
          <dgm:chPref val="0"/>
          <dgm:bulletEnabled val="1"/>
        </dgm:presLayoutVars>
      </dgm:prSet>
      <dgm:spPr/>
    </dgm:pt>
    <dgm:pt modelId="{09015E79-AF62-074F-9C73-F29EB75CD3C3}" type="pres">
      <dgm:prSet presAssocID="{07FF02D6-8A9F-D241-84B8-649F55A9EAFE}" presName="parTxOnlySpace" presStyleCnt="0"/>
      <dgm:spPr/>
    </dgm:pt>
    <dgm:pt modelId="{53219008-7289-6045-BA72-A4339A6C72F8}" type="pres">
      <dgm:prSet presAssocID="{528A9D37-23DD-774E-A71B-E9B1909C5309}" presName="parTxOnly" presStyleLbl="node1" presStyleIdx="4" presStyleCnt="5">
        <dgm:presLayoutVars>
          <dgm:chMax val="0"/>
          <dgm:chPref val="0"/>
          <dgm:bulletEnabled val="1"/>
        </dgm:presLayoutVars>
      </dgm:prSet>
      <dgm:spPr/>
    </dgm:pt>
  </dgm:ptLst>
  <dgm:cxnLst>
    <dgm:cxn modelId="{6D650A27-155A-E44F-9BBD-38BDF332F877}" type="presOf" srcId="{5A02B20E-FA14-9043-8A6D-C6E6675C1BB7}" destId="{808881DD-5385-254E-83AC-D9BE8253EE00}" srcOrd="0" destOrd="0" presId="urn:microsoft.com/office/officeart/2005/8/layout/chevron1"/>
    <dgm:cxn modelId="{3C4A0242-FC91-764C-8A42-68EEE1465A9E}" type="presOf" srcId="{217AC2AA-EE9E-A447-9587-EECC042DFB2A}" destId="{4BA43DED-4CDA-2E40-B99F-36CBFB7FE93B}" srcOrd="0" destOrd="0" presId="urn:microsoft.com/office/officeart/2005/8/layout/chevron1"/>
    <dgm:cxn modelId="{15A9E05C-542B-EE4A-8DB7-448F557EC11A}" type="presOf" srcId="{20212331-2FB9-2A49-8A90-11635782A541}" destId="{94AA7C5C-073C-F04C-80AC-45C7C80933DD}" srcOrd="0" destOrd="0" presId="urn:microsoft.com/office/officeart/2005/8/layout/chevron1"/>
    <dgm:cxn modelId="{C1E1306A-A1B3-BA48-8FD7-DCE81A2FC6D4}" type="presOf" srcId="{956E3CE8-1909-9D4E-835C-3B938BAAAC82}" destId="{1516F96F-6063-744A-A60F-EF9D5119CC18}" srcOrd="0" destOrd="0" presId="urn:microsoft.com/office/officeart/2005/8/layout/chevron1"/>
    <dgm:cxn modelId="{ED12BB7F-C75D-0442-BAD7-C8D9375E5828}" srcId="{217AC2AA-EE9E-A447-9587-EECC042DFB2A}" destId="{5A02B20E-FA14-9043-8A6D-C6E6675C1BB7}" srcOrd="2" destOrd="0" parTransId="{A12284F8-0E27-7344-8AF6-5603DAEE37C6}" sibTransId="{44E77B75-51DF-1E4C-BC6D-05F265065CDF}"/>
    <dgm:cxn modelId="{2E196A96-2BBB-4141-9826-3C517D22CCE0}" srcId="{217AC2AA-EE9E-A447-9587-EECC042DFB2A}" destId="{956E3CE8-1909-9D4E-835C-3B938BAAAC82}" srcOrd="3" destOrd="0" parTransId="{814C6F2C-0CA1-9C4F-8970-39BC1717BFB8}" sibTransId="{07FF02D6-8A9F-D241-84B8-649F55A9EAFE}"/>
    <dgm:cxn modelId="{AB0D2F9D-27D3-D848-83B7-3DB21EADE948}" type="presOf" srcId="{528A9D37-23DD-774E-A71B-E9B1909C5309}" destId="{53219008-7289-6045-BA72-A4339A6C72F8}" srcOrd="0" destOrd="0" presId="urn:microsoft.com/office/officeart/2005/8/layout/chevron1"/>
    <dgm:cxn modelId="{71EFA7BD-C0BD-D841-BD7E-EC69B61B2D5D}" srcId="{217AC2AA-EE9E-A447-9587-EECC042DFB2A}" destId="{C851AFEC-5D8F-9143-BD1D-063D2D1E2434}" srcOrd="1" destOrd="0" parTransId="{F35580B8-38D6-6047-B4AD-A21DFA82AFAF}" sibTransId="{94AEA61E-91C7-214E-8CCD-3C01554A3C36}"/>
    <dgm:cxn modelId="{46B9B8C4-D7BF-5D4A-923E-92A20482496D}" type="presOf" srcId="{C851AFEC-5D8F-9143-BD1D-063D2D1E2434}" destId="{A5C664D3-2390-9C4E-8751-A694BC1C4572}" srcOrd="0" destOrd="0" presId="urn:microsoft.com/office/officeart/2005/8/layout/chevron1"/>
    <dgm:cxn modelId="{537CADE5-2250-7849-BA01-E2C16DD22AA5}" srcId="{217AC2AA-EE9E-A447-9587-EECC042DFB2A}" destId="{20212331-2FB9-2A49-8A90-11635782A541}" srcOrd="0" destOrd="0" parTransId="{A01A99AB-B235-5348-8EFE-3970752D6277}" sibTransId="{0F2C2175-7203-4C4F-94C3-226D2DF1D544}"/>
    <dgm:cxn modelId="{B48636FD-2658-8A4B-A591-6FD335B37F35}" srcId="{217AC2AA-EE9E-A447-9587-EECC042DFB2A}" destId="{528A9D37-23DD-774E-A71B-E9B1909C5309}" srcOrd="4" destOrd="0" parTransId="{1602619F-9731-A046-955F-AC31DD954866}" sibTransId="{14D4DDBE-4310-9A43-89FC-E1408C73AACB}"/>
    <dgm:cxn modelId="{79C8785E-71AA-0D48-9BB5-48272BED6FEA}" type="presParOf" srcId="{4BA43DED-4CDA-2E40-B99F-36CBFB7FE93B}" destId="{94AA7C5C-073C-F04C-80AC-45C7C80933DD}" srcOrd="0" destOrd="0" presId="urn:microsoft.com/office/officeart/2005/8/layout/chevron1"/>
    <dgm:cxn modelId="{0C96672F-F4F2-F94A-9D2C-A31AA904F4D9}" type="presParOf" srcId="{4BA43DED-4CDA-2E40-B99F-36CBFB7FE93B}" destId="{3386F3A8-6FCC-EB46-885C-887A058CFE00}" srcOrd="1" destOrd="0" presId="urn:microsoft.com/office/officeart/2005/8/layout/chevron1"/>
    <dgm:cxn modelId="{B0C37CDE-EFA3-C24E-ACAE-21A1D5B49BE9}" type="presParOf" srcId="{4BA43DED-4CDA-2E40-B99F-36CBFB7FE93B}" destId="{A5C664D3-2390-9C4E-8751-A694BC1C4572}" srcOrd="2" destOrd="0" presId="urn:microsoft.com/office/officeart/2005/8/layout/chevron1"/>
    <dgm:cxn modelId="{7DF476FD-AB81-F64E-9ECC-6B7021FF39BB}" type="presParOf" srcId="{4BA43DED-4CDA-2E40-B99F-36CBFB7FE93B}" destId="{F4B8735F-7488-5945-92A6-ECF8283E42A0}" srcOrd="3" destOrd="0" presId="urn:microsoft.com/office/officeart/2005/8/layout/chevron1"/>
    <dgm:cxn modelId="{CAC7EACD-85CD-474D-BEFB-E492EBD02293}" type="presParOf" srcId="{4BA43DED-4CDA-2E40-B99F-36CBFB7FE93B}" destId="{808881DD-5385-254E-83AC-D9BE8253EE00}" srcOrd="4" destOrd="0" presId="urn:microsoft.com/office/officeart/2005/8/layout/chevron1"/>
    <dgm:cxn modelId="{C262A1DD-ADD1-7E49-A93F-A554B879A2BA}" type="presParOf" srcId="{4BA43DED-4CDA-2E40-B99F-36CBFB7FE93B}" destId="{9A8C7DDE-7C9F-FE4F-BAF3-26E5720524B3}" srcOrd="5" destOrd="0" presId="urn:microsoft.com/office/officeart/2005/8/layout/chevron1"/>
    <dgm:cxn modelId="{BE7071E0-9A88-1045-AAB1-A86811A966C4}" type="presParOf" srcId="{4BA43DED-4CDA-2E40-B99F-36CBFB7FE93B}" destId="{1516F96F-6063-744A-A60F-EF9D5119CC18}" srcOrd="6" destOrd="0" presId="urn:microsoft.com/office/officeart/2005/8/layout/chevron1"/>
    <dgm:cxn modelId="{5D40932C-39BA-384B-93AD-91F7976B18A2}" type="presParOf" srcId="{4BA43DED-4CDA-2E40-B99F-36CBFB7FE93B}" destId="{09015E79-AF62-074F-9C73-F29EB75CD3C3}" srcOrd="7" destOrd="0" presId="urn:microsoft.com/office/officeart/2005/8/layout/chevron1"/>
    <dgm:cxn modelId="{7EB13160-DE8D-CC4E-961D-E7ECC3C1BEDE}" type="presParOf" srcId="{4BA43DED-4CDA-2E40-B99F-36CBFB7FE93B}" destId="{53219008-7289-6045-BA72-A4339A6C72F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FD2-D6B5-48F9-AA33-FD3D825EF4E2}">
      <dsp:nvSpPr>
        <dsp:cNvPr id="0" name=""/>
        <dsp:cNvSpPr/>
      </dsp:nvSpPr>
      <dsp:spPr>
        <a:xfrm>
          <a:off x="152732" y="2410897"/>
          <a:ext cx="855909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FB68-F19A-421C-9D92-37B0209642A4}">
      <dsp:nvSpPr>
        <dsp:cNvPr id="0" name=""/>
        <dsp:cNvSpPr/>
      </dsp:nvSpPr>
      <dsp:spPr>
        <a:xfrm>
          <a:off x="0" y="595957"/>
          <a:ext cx="855909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8293E2-EE05-4698-8F2F-1701E3BB83C3}">
      <dsp:nvSpPr>
        <dsp:cNvPr id="0" name=""/>
        <dsp:cNvSpPr/>
      </dsp:nvSpPr>
      <dsp:spPr>
        <a:xfrm>
          <a:off x="2225364" y="954"/>
          <a:ext cx="6333729" cy="595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 </a:t>
          </a:r>
        </a:p>
      </dsp:txBody>
      <dsp:txXfrm>
        <a:off x="2225364" y="954"/>
        <a:ext cx="6333729" cy="595003"/>
      </dsp:txXfrm>
    </dsp:sp>
    <dsp:sp modelId="{F7525D06-470E-45D6-B49B-69F90015F3B1}">
      <dsp:nvSpPr>
        <dsp:cNvPr id="0" name=""/>
        <dsp:cNvSpPr/>
      </dsp:nvSpPr>
      <dsp:spPr>
        <a:xfrm>
          <a:off x="0" y="954"/>
          <a:ext cx="2225364" cy="595003"/>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charset="0"/>
              <a:ea typeface="Amazon Ember" charset="0"/>
              <a:cs typeface="Amazon Ember" charset="0"/>
            </a:rPr>
            <a:t>Resource Tags</a:t>
          </a:r>
        </a:p>
      </dsp:txBody>
      <dsp:txXfrm>
        <a:off x="29051" y="30005"/>
        <a:ext cx="2167262" cy="565952"/>
      </dsp:txXfrm>
    </dsp:sp>
    <dsp:sp modelId="{7BCF00B4-6064-4BC1-A1B8-E545DCA99703}">
      <dsp:nvSpPr>
        <dsp:cNvPr id="0" name=""/>
        <dsp:cNvSpPr/>
      </dsp:nvSpPr>
      <dsp:spPr>
        <a:xfrm>
          <a:off x="0" y="595957"/>
          <a:ext cx="8559094" cy="119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Provide the ability to organize and search within and across resources</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Filterable and Searchable</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Do not appear in Detail Billing Report</a:t>
          </a:r>
        </a:p>
      </dsp:txBody>
      <dsp:txXfrm>
        <a:off x="0" y="595957"/>
        <a:ext cx="8559094" cy="1190185"/>
      </dsp:txXfrm>
    </dsp:sp>
    <dsp:sp modelId="{5E3802AE-2891-493B-B480-76A568190D63}">
      <dsp:nvSpPr>
        <dsp:cNvPr id="0" name=""/>
        <dsp:cNvSpPr/>
      </dsp:nvSpPr>
      <dsp:spPr>
        <a:xfrm>
          <a:off x="2378096" y="1815894"/>
          <a:ext cx="6333729" cy="595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 </a:t>
          </a:r>
        </a:p>
      </dsp:txBody>
      <dsp:txXfrm>
        <a:off x="2378096" y="1815894"/>
        <a:ext cx="6333729" cy="595003"/>
      </dsp:txXfrm>
    </dsp:sp>
    <dsp:sp modelId="{2D9B04FC-E955-456F-8026-9818F2008C2B}">
      <dsp:nvSpPr>
        <dsp:cNvPr id="0" name=""/>
        <dsp:cNvSpPr/>
      </dsp:nvSpPr>
      <dsp:spPr>
        <a:xfrm>
          <a:off x="239" y="1815894"/>
          <a:ext cx="2836293" cy="595003"/>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mazon Ember" charset="0"/>
              <a:ea typeface="Amazon Ember" charset="0"/>
              <a:cs typeface="Amazon Ember" charset="0"/>
            </a:rPr>
            <a:t>Cost Allocation Tags</a:t>
          </a:r>
        </a:p>
      </dsp:txBody>
      <dsp:txXfrm>
        <a:off x="29290" y="1844945"/>
        <a:ext cx="2778191" cy="565952"/>
      </dsp:txXfrm>
    </dsp:sp>
    <dsp:sp modelId="{735ACAA2-8BAA-4C4D-90D9-926DA95A9EEC}">
      <dsp:nvSpPr>
        <dsp:cNvPr id="0" name=""/>
        <dsp:cNvSpPr/>
      </dsp:nvSpPr>
      <dsp:spPr>
        <a:xfrm>
          <a:off x="0" y="2410897"/>
          <a:ext cx="8559094" cy="119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Ability to map AWS </a:t>
          </a:r>
          <a:r>
            <a:rPr lang="en-US" sz="1600" b="1" kern="1200" dirty="0">
              <a:solidFill>
                <a:schemeClr val="bg2"/>
              </a:solidFill>
              <a:latin typeface="Amazon Ember" charset="0"/>
              <a:ea typeface="Amazon Ember" charset="0"/>
              <a:cs typeface="Amazon Ember" charset="0"/>
            </a:rPr>
            <a:t>charges</a:t>
          </a:r>
          <a:r>
            <a:rPr lang="en-US" sz="1600" kern="1200" dirty="0">
              <a:solidFill>
                <a:schemeClr val="bg2"/>
              </a:solidFill>
              <a:latin typeface="Amazon Ember" charset="0"/>
              <a:ea typeface="Amazon Ember" charset="0"/>
              <a:cs typeface="Amazon Ember" charset="0"/>
            </a:rPr>
            <a:t> to organizational attributes for accounting purposes</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Information presented in Detailed Billing Report and Cost Explorer</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Available on certain services or limited to components within a service (e.g. S3 bucket but not objects)</a:t>
          </a:r>
        </a:p>
      </dsp:txBody>
      <dsp:txXfrm>
        <a:off x="0" y="2410897"/>
        <a:ext cx="8559094" cy="1190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A7C5C-073C-F04C-80AC-45C7C80933DD}">
      <dsp:nvSpPr>
        <dsp:cNvPr id="0" name=""/>
        <dsp:cNvSpPr/>
      </dsp:nvSpPr>
      <dsp:spPr>
        <a:xfrm>
          <a:off x="2085"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charset="0"/>
              <a:ea typeface="Amazon Ember" charset="0"/>
              <a:cs typeface="Amazon Ember" charset="0"/>
            </a:rPr>
            <a:t>Collect Consumption Data</a:t>
          </a:r>
        </a:p>
      </dsp:txBody>
      <dsp:txXfrm>
        <a:off x="373258" y="380291"/>
        <a:ext cx="1113519" cy="742345"/>
      </dsp:txXfrm>
    </dsp:sp>
    <dsp:sp modelId="{A5C664D3-2390-9C4E-8751-A694BC1C4572}">
      <dsp:nvSpPr>
        <dsp:cNvPr id="0" name=""/>
        <dsp:cNvSpPr/>
      </dsp:nvSpPr>
      <dsp:spPr>
        <a:xfrm>
          <a:off x="1672363"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charset="0"/>
              <a:ea typeface="Amazon Ember" charset="0"/>
              <a:cs typeface="Amazon Ember" charset="0"/>
            </a:rPr>
            <a:t>Create the Billing Report Entries</a:t>
          </a:r>
        </a:p>
      </dsp:txBody>
      <dsp:txXfrm>
        <a:off x="2043536" y="380291"/>
        <a:ext cx="1113519" cy="742345"/>
      </dsp:txXfrm>
    </dsp:sp>
    <dsp:sp modelId="{808881DD-5385-254E-83AC-D9BE8253EE00}">
      <dsp:nvSpPr>
        <dsp:cNvPr id="0" name=""/>
        <dsp:cNvSpPr/>
      </dsp:nvSpPr>
      <dsp:spPr>
        <a:xfrm>
          <a:off x="3342641"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charset="0"/>
              <a:ea typeface="Amazon Ember" charset="0"/>
              <a:cs typeface="Amazon Ember" charset="0"/>
            </a:rPr>
            <a:t>Apply Discounts (RI, Spot, EDP)</a:t>
          </a:r>
        </a:p>
      </dsp:txBody>
      <dsp:txXfrm>
        <a:off x="3713814" y="380291"/>
        <a:ext cx="1113519" cy="742345"/>
      </dsp:txXfrm>
    </dsp:sp>
    <dsp:sp modelId="{1516F96F-6063-744A-A60F-EF9D5119CC18}">
      <dsp:nvSpPr>
        <dsp:cNvPr id="0" name=""/>
        <dsp:cNvSpPr/>
      </dsp:nvSpPr>
      <dsp:spPr>
        <a:xfrm>
          <a:off x="5012919"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charset="0"/>
              <a:ea typeface="Amazon Ember" charset="0"/>
              <a:cs typeface="Amazon Ember" charset="0"/>
            </a:rPr>
            <a:t>Add Unused RI Charges</a:t>
          </a:r>
        </a:p>
      </dsp:txBody>
      <dsp:txXfrm>
        <a:off x="5384092" y="380291"/>
        <a:ext cx="1113519" cy="742345"/>
      </dsp:txXfrm>
    </dsp:sp>
    <dsp:sp modelId="{53219008-7289-6045-BA72-A4339A6C72F8}">
      <dsp:nvSpPr>
        <dsp:cNvPr id="0" name=""/>
        <dsp:cNvSpPr/>
      </dsp:nvSpPr>
      <dsp:spPr>
        <a:xfrm>
          <a:off x="6683198"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mazon Ember" charset="0"/>
              <a:ea typeface="Amazon Ember" charset="0"/>
              <a:cs typeface="Amazon Ember" charset="0"/>
            </a:rPr>
            <a:t>Make Billing Report available to customer</a:t>
          </a:r>
        </a:p>
      </dsp:txBody>
      <dsp:txXfrm>
        <a:off x="7054371" y="380291"/>
        <a:ext cx="1113519" cy="742345"/>
      </dsp:txXfrm>
    </dsp:sp>
  </dsp:spTree>
</dsp:drawing>
</file>

<file path=ppt/diagrams/layout1.xml><?xml version="1.0" encoding="utf-8"?>
<dgm:layoutDef xmlns:dgm="http://schemas.openxmlformats.org/drawingml/2006/diagram" xmlns:a="http://schemas.openxmlformats.org/drawingml/2006/main" uniqueId="urn:microsoft.com/office/officeart/2011/layout/TabList#2">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9/24/18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7721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t>- Amazon CloudWatch is a set of primitives that begins with the core metrics collection and tracking but also includes Alarms, Events and Logs. Each of these compliment each other and extend functionality to meet various monitoring and logging requirements.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00640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a:t>
            </a:r>
            <a:r>
              <a:rPr lang="en-US" sz="1200" b="0" i="0" kern="1200" baseline="0" dirty="0">
                <a:solidFill>
                  <a:schemeClr val="tx1"/>
                </a:solidFill>
                <a:effectLst/>
                <a:latin typeface="Arial"/>
                <a:ea typeface="+mn-ea"/>
                <a:cs typeface="+mn-cs"/>
              </a:rPr>
              <a:t> Y</a:t>
            </a:r>
            <a:r>
              <a:rPr lang="en-US" sz="1200" b="0" i="0" kern="1200" dirty="0">
                <a:solidFill>
                  <a:schemeClr val="tx1"/>
                </a:solidFill>
                <a:effectLst/>
                <a:latin typeface="Arial"/>
                <a:ea typeface="+mn-ea"/>
                <a:cs typeface="+mn-cs"/>
              </a:rPr>
              <a:t>ou can create a CloudWatch alarm that sends an Amazon Simple Notification Service message when the alarm changes state. An alarm watches a single metric over a time period you specify, and performs one or more actions based on the value of the metric relative to a given threshold over a number of time periods. The action is a notification sent to an Amazon Simple Notification Service topic or Auto Scaling policy. Alarms invoke actions for sustained state changes only. CloudWatch alarms will not invoke actions simply because they are in a particular state, the state must have changed and been maintained for a specified number of periods.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03947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In this</a:t>
            </a:r>
            <a:r>
              <a:rPr lang="en-US" sz="1200" b="0" i="0" kern="1200" baseline="0" dirty="0">
                <a:solidFill>
                  <a:schemeClr val="tx1"/>
                </a:solidFill>
                <a:effectLst/>
                <a:latin typeface="Arial"/>
                <a:ea typeface="+mn-ea"/>
                <a:cs typeface="+mn-cs"/>
              </a:rPr>
              <a:t> example, </a:t>
            </a:r>
            <a:r>
              <a:rPr lang="en-US" sz="1200" b="0" i="0" kern="1200" dirty="0">
                <a:solidFill>
                  <a:schemeClr val="tx1"/>
                </a:solidFill>
                <a:effectLst/>
                <a:latin typeface="Arial"/>
                <a:ea typeface="+mn-ea"/>
                <a:cs typeface="+mn-cs"/>
              </a:rPr>
              <a:t>the alarm threshold is set to 3 and the evaluation period is 3. That is, the alarm invokes its action if the oldest period is breaching and the others are breaching or missing within a time window of 3 periods. In the figure, this happens with the third through fifth time periods, and the alarm's state is set to </a:t>
            </a:r>
            <a:r>
              <a:rPr lang="en-US" dirty="0"/>
              <a:t>ALARM</a:t>
            </a:r>
            <a:r>
              <a:rPr lang="en-US" sz="1200" b="0" i="0" kern="1200" dirty="0">
                <a:solidFill>
                  <a:schemeClr val="tx1"/>
                </a:solidFill>
                <a:effectLst/>
                <a:latin typeface="Arial"/>
                <a:ea typeface="+mn-ea"/>
                <a:cs typeface="+mn-cs"/>
              </a:rPr>
              <a:t>. At period six, the value dips below the threshold, and the state reverts to </a:t>
            </a:r>
            <a:r>
              <a:rPr lang="en-US" dirty="0"/>
              <a:t>OK</a:t>
            </a:r>
            <a:r>
              <a:rPr lang="en-US" sz="1200" b="0" i="0" kern="1200" dirty="0">
                <a:solidFill>
                  <a:schemeClr val="tx1"/>
                </a:solidFill>
                <a:effectLst/>
                <a:latin typeface="Arial"/>
                <a:ea typeface="+mn-ea"/>
                <a:cs typeface="+mn-cs"/>
              </a:rPr>
              <a:t>. Later, during the ninth time period, the threshold is breached again, but the previous periods are </a:t>
            </a:r>
            <a:r>
              <a:rPr lang="en-US" dirty="0"/>
              <a:t>OK</a:t>
            </a:r>
            <a:r>
              <a:rPr lang="en-US" sz="1200" b="0" i="0" kern="1200" dirty="0">
                <a:solidFill>
                  <a:schemeClr val="tx1"/>
                </a:solidFill>
                <a:effectLst/>
                <a:latin typeface="Arial"/>
                <a:ea typeface="+mn-ea"/>
                <a:cs typeface="+mn-cs"/>
              </a:rPr>
              <a:t>. Consequently, the alarm's state remains </a:t>
            </a:r>
            <a:r>
              <a:rPr lang="en-US" dirty="0"/>
              <a:t>OK</a:t>
            </a:r>
            <a:r>
              <a:rPr lang="en-US" sz="1200" b="0" i="0" kern="1200" dirty="0">
                <a:solidFill>
                  <a:schemeClr val="tx1"/>
                </a:solidFill>
                <a:effectLst/>
                <a:latin typeface="Arial"/>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99097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Arial"/>
                <a:ea typeface="+mn-ea"/>
                <a:cs typeface="+mn-cs"/>
              </a:rPr>
              <a:t>Amazon CloudWatch Events delivers a near real-time stream of system events that describe changes in Amazon Web Services (AWS) resources to AWS Lambda functions, Amazon SNS topics, Amazon SQS queues, streams in Amazon Kinesis Streams, or built-in targets. Using simple rules that you can quickly set up, you can match events and route them to one or more target functions or streams.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79245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A daily</a:t>
            </a:r>
            <a:r>
              <a:rPr lang="en-US" baseline="0" dirty="0"/>
              <a:t> scheduled job to create EBS snapshots for Instances tagged “Backup = </a:t>
            </a:r>
            <a:r>
              <a:rPr lang="en-US" baseline="0"/>
              <a:t>Yes”.</a:t>
            </a:r>
            <a:endParaRPr lang="en-US" baseline="0" dirty="0"/>
          </a:p>
          <a:p>
            <a:endParaRPr lang="en-US" baseline="0" dirty="0"/>
          </a:p>
          <a:p>
            <a:r>
              <a:rPr lang="en-US" baseline="0" dirty="0"/>
              <a:t>Example – Detect when EC2 instances are launched and automatically tag them per defined logic.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69988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Arial"/>
                <a:ea typeface="+mn-ea"/>
                <a:cs typeface="+mn-cs"/>
              </a:rPr>
              <a:t>You can use CloudWatch Logs to monitor and troubleshoot your systems and applications using your existing system, application, and custom log files. You can send your existing log files to CloudWatch Logs and monitor these logs in near real-time.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5418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CloudWatch Dashboards can</a:t>
            </a:r>
            <a:r>
              <a:rPr lang="en-US" baseline="0" dirty="0"/>
              <a:t> </a:t>
            </a:r>
            <a:r>
              <a:rPr lang="en-US" sz="1200" b="0" i="0" kern="1200" dirty="0">
                <a:solidFill>
                  <a:schemeClr val="tx1"/>
                </a:solidFill>
                <a:effectLst/>
                <a:latin typeface="Arial"/>
                <a:ea typeface="+mn-ea"/>
                <a:cs typeface="+mn-cs"/>
              </a:rPr>
              <a:t>display multiple metrics, and can be accessorized with text and images. You can build multiple dashboards if you’d like, each one focusing on providing a distinct view of your environment. You can even pull data from multiple regions into a single dashboard in order to create a global view.</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19024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83256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CloudWatch Logs can be used to monitor your logs for specific phrases, values, or patterns. For example, you could set an alarm on the number of errors that occur in your system logs or view graphs of web request latencies from your application logs. You can view the original log data to see the source of the problem if needed. Log data can be stored and accessed for as long as you need using highly durable, low-cost storage so you don’t have to worry about filling up hard drives.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CloudWatch Logs includes an installable agent for Ubuntu, Amazon Linux, and Windows at no additional charge. You can use the agent to quickly and easily send your logs to CloudWatch. The CloudWatch Logs Agent can be installed using </a:t>
            </a:r>
            <a:r>
              <a:rPr lang="en-US" sz="1200" b="0" i="0" kern="1200" dirty="0" err="1">
                <a:solidFill>
                  <a:schemeClr val="tx1"/>
                </a:solidFill>
                <a:effectLst/>
                <a:latin typeface="Arial"/>
                <a:ea typeface="+mn-ea"/>
                <a:cs typeface="+mn-cs"/>
              </a:rPr>
              <a:t>CloudFormation</a:t>
            </a:r>
            <a:r>
              <a:rPr lang="en-US" sz="1200" b="0" i="0" kern="1200" dirty="0">
                <a:solidFill>
                  <a:schemeClr val="tx1"/>
                </a:solidFill>
                <a:effectLst/>
                <a:latin typeface="Arial"/>
                <a:ea typeface="+mn-ea"/>
                <a:cs typeface="+mn-cs"/>
              </a:rPr>
              <a:t>, Chef, EC2 User Data or through direct command-line setup.</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812477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dirty="0">
                <a:solidFill>
                  <a:schemeClr val="accent2"/>
                </a:solidFill>
                <a:latin typeface="Tahoma" panose="020B0604030504040204" pitchFamily="34" charset="0"/>
                <a:ea typeface="Tahoma" panose="020B0604030504040204" pitchFamily="34" charset="0"/>
                <a:cs typeface="Tahoma" panose="020B0604030504040204" pitchFamily="34" charset="0"/>
              </a:rPr>
              <a:t>Here</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are questions that you can answer using </a:t>
            </a:r>
            <a:r>
              <a:rPr lang="en-US" sz="1200" u="none" baseline="0" dirty="0" err="1">
                <a:solidFill>
                  <a:schemeClr val="accent2"/>
                </a:solidFill>
                <a:latin typeface="Tahoma" panose="020B0604030504040204" pitchFamily="34" charset="0"/>
                <a:ea typeface="Tahoma" panose="020B0604030504040204" pitchFamily="34" charset="0"/>
                <a:cs typeface="Tahoma" panose="020B0604030504040204" pitchFamily="34" charset="0"/>
              </a:rPr>
              <a:t>CloudTrail</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logs: who, when, what, which, where.  While the coverage is extensive, please note that not all services are covered in </a:t>
            </a:r>
            <a:r>
              <a:rPr lang="en-US" sz="1200" u="none" baseline="0" dirty="0" err="1">
                <a:solidFill>
                  <a:schemeClr val="accent2"/>
                </a:solidFill>
                <a:latin typeface="Tahoma" panose="020B0604030504040204" pitchFamily="34" charset="0"/>
                <a:ea typeface="Tahoma" panose="020B0604030504040204" pitchFamily="34" charset="0"/>
                <a:cs typeface="Tahoma" panose="020B0604030504040204" pitchFamily="34" charset="0"/>
              </a:rPr>
              <a:t>CloudTrail</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logs.</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16043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a:t>In this 100-200 level module, we will introduce</a:t>
            </a:r>
            <a:r>
              <a:rPr lang="en-US" baseline="0" dirty="0"/>
              <a:t> the core monitoring and logging capabilities you should be aware of as you begin moving workloads to AWS</a:t>
            </a:r>
            <a:endParaRPr lang="en-US" dirty="0"/>
          </a:p>
          <a:p>
            <a:pPr marL="171450" indent="-171450">
              <a:buFontTx/>
              <a:buChar char="-"/>
            </a:pPr>
            <a:r>
              <a:rPr lang="en-US" dirty="0"/>
              <a:t>We</a:t>
            </a:r>
            <a:r>
              <a:rPr lang="en-US" baseline="0" dirty="0"/>
              <a:t> will cover these key areas with specific focus on Monitoring and Logging: Performance, Availability, Security and Cost.</a:t>
            </a:r>
          </a:p>
          <a:p>
            <a:pPr marL="171450" indent="-171450">
              <a:buFontTx/>
              <a:buChar char="-"/>
            </a:pPr>
            <a:r>
              <a:rPr lang="en-US" baseline="0" dirty="0"/>
              <a:t>We find there are a common set of questions for those new to monitoring and logging on AWS, which we will answer in this session.</a:t>
            </a:r>
          </a:p>
          <a:p>
            <a:pPr marL="171450" indent="-171450">
              <a:buFontTx/>
              <a:buChar char="-"/>
            </a:pPr>
            <a:r>
              <a:rPr lang="en-US" baseline="0" dirty="0"/>
              <a:t>The objective for this session is for you to come away with foundational understanding of the tools and services available for monitoring and logging workloads on AWS.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13938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sample </a:t>
            </a:r>
            <a:r>
              <a:rPr lang="en-US" dirty="0" err="1"/>
              <a:t>CloudTrail</a:t>
            </a:r>
            <a:r>
              <a:rPr lang="en-US" dirty="0"/>
              <a:t> entry.</a:t>
            </a:r>
            <a:r>
              <a:rPr lang="en-US" baseline="0" dirty="0"/>
              <a:t> The following example shows that an IAM user named Alice used the AWS CLI to call the Amazon EC2 </a:t>
            </a:r>
            <a:r>
              <a:rPr lang="en-US" baseline="0" dirty="0" err="1"/>
              <a:t>StartInstances</a:t>
            </a:r>
            <a:r>
              <a:rPr lang="en-US" baseline="0" dirty="0"/>
              <a:t> action by using the ec2-start-instances command.</a:t>
            </a:r>
          </a:p>
          <a:p>
            <a:endParaRPr lang="en-US" baseline="0" dirty="0"/>
          </a:p>
          <a:p>
            <a:r>
              <a:rPr lang="en-US" baseline="0" dirty="0"/>
              <a:t>Who … IAM user Alice</a:t>
            </a:r>
          </a:p>
          <a:p>
            <a:r>
              <a:rPr lang="en-US" baseline="0" dirty="0"/>
              <a:t>When … timestamp included</a:t>
            </a:r>
          </a:p>
          <a:p>
            <a:r>
              <a:rPr lang="en-US" baseline="0" dirty="0"/>
              <a:t>What …  start/launch EC2 instance</a:t>
            </a:r>
          </a:p>
          <a:p>
            <a:r>
              <a:rPr lang="en-US" baseline="0" dirty="0"/>
              <a:t>Where … us-west-2 region</a:t>
            </a:r>
          </a:p>
          <a:p>
            <a:r>
              <a:rPr lang="en-US" baseline="0" dirty="0"/>
              <a:t>From … source IP address shown</a:t>
            </a:r>
          </a:p>
          <a:p>
            <a:r>
              <a:rPr lang="en-US" baseline="0" dirty="0"/>
              <a:t>Resource launched … instance ID listed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59816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best practice, we recommend that you: </a:t>
            </a:r>
          </a:p>
          <a:p>
            <a:endParaRPr lang="en-US" baseline="0" dirty="0"/>
          </a:p>
          <a:p>
            <a:r>
              <a:rPr lang="en-US" dirty="0"/>
              <a:t>Enable AWS </a:t>
            </a:r>
            <a:r>
              <a:rPr lang="en-US" dirty="0" err="1"/>
              <a:t>CloudTrail</a:t>
            </a:r>
            <a:r>
              <a:rPr lang="en-US" dirty="0"/>
              <a:t> in all</a:t>
            </a:r>
            <a:r>
              <a:rPr lang="en-US" baseline="0" dirty="0"/>
              <a:t> regions </a:t>
            </a:r>
            <a:r>
              <a:rPr lang="en-US" dirty="0"/>
              <a:t>to get logs of API calls by setting</a:t>
            </a:r>
            <a:r>
              <a:rPr lang="en-US" baseline="0" dirty="0"/>
              <a:t> up a trail that applies to ALL regions.</a:t>
            </a:r>
            <a:endParaRPr lang="en-US" dirty="0"/>
          </a:p>
          <a:p>
            <a:endParaRPr lang="en-US" dirty="0"/>
          </a:p>
          <a:p>
            <a:r>
              <a:rPr lang="en-US" dirty="0"/>
              <a:t>Enable</a:t>
            </a:r>
            <a:r>
              <a:rPr lang="en-US" baseline="0" dirty="0"/>
              <a:t> log file validation using industry standard algorithms: SHA-256 for hashing and SHA-256 with RSA for digital signing.</a:t>
            </a:r>
          </a:p>
          <a:p>
            <a:endParaRPr lang="en-US" baseline="0" dirty="0"/>
          </a:p>
          <a:p>
            <a:r>
              <a:rPr lang="en-US" dirty="0"/>
              <a:t>By default, the log files delivered by </a:t>
            </a:r>
            <a:r>
              <a:rPr lang="en-US" dirty="0" err="1"/>
              <a:t>CloudTrail</a:t>
            </a:r>
            <a:r>
              <a:rPr lang="en-US" dirty="0"/>
              <a:t> to your bucket are encrypted by Amazon server-side encryption with Amazon S3-managed encryption keys (SSE-S3). To provide a security layer that is directly manageable, you can instead use server-side encryption with AWS KMS–managed keys (SSE-KMS) for your </a:t>
            </a:r>
            <a:r>
              <a:rPr lang="en-US" dirty="0" err="1"/>
              <a:t>CloudTrail</a:t>
            </a:r>
            <a:r>
              <a:rPr lang="en-US" dirty="0"/>
              <a:t> log files.</a:t>
            </a:r>
          </a:p>
          <a:p>
            <a:endParaRPr lang="en-US" dirty="0"/>
          </a:p>
          <a:p>
            <a:r>
              <a:rPr lang="en-US" dirty="0"/>
              <a:t>Setup</a:t>
            </a:r>
            <a:r>
              <a:rPr lang="en-US" baseline="0" dirty="0"/>
              <a:t> real-time monitoring of </a:t>
            </a:r>
            <a:r>
              <a:rPr lang="en-US" baseline="0" dirty="0" err="1"/>
              <a:t>CloudTrail</a:t>
            </a:r>
            <a:r>
              <a:rPr lang="en-US" baseline="0" dirty="0"/>
              <a:t> logs by sending them to </a:t>
            </a:r>
            <a:r>
              <a:rPr lang="en-US" baseline="0" dirty="0" err="1"/>
              <a:t>CloudWatch</a:t>
            </a:r>
            <a:r>
              <a:rPr lang="en-US" baseline="0" dirty="0"/>
              <a:t> Logs.</a:t>
            </a:r>
          </a:p>
          <a:p>
            <a:endParaRPr lang="en-US" baseline="0" dirty="0"/>
          </a:p>
          <a:p>
            <a:r>
              <a:rPr lang="en-US" baseline="0" dirty="0"/>
              <a:t>If you are using multiple AWS accounts, centralize </a:t>
            </a:r>
            <a:r>
              <a:rPr lang="en-US" baseline="0" dirty="0" err="1"/>
              <a:t>CloudTrail</a:t>
            </a:r>
            <a:r>
              <a:rPr lang="en-US" baseline="0" dirty="0"/>
              <a:t> logs in a single account.</a:t>
            </a:r>
          </a:p>
          <a:p>
            <a:endParaRPr lang="en-US" baseline="0" dirty="0"/>
          </a:p>
          <a:p>
            <a:r>
              <a:rPr lang="en-US" baseline="0" dirty="0"/>
              <a:t>For added durability, configure Cross-Region Replication (CRR) for S3 buckets containing </a:t>
            </a:r>
            <a:r>
              <a:rPr lang="en-US" baseline="0" dirty="0" err="1"/>
              <a:t>CloudTrail</a:t>
            </a:r>
            <a:r>
              <a:rPr lang="en-US" baseline="0" dirty="0"/>
              <a:t> logs.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251947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provides you with a detailed inventory of your AWS resources and their current configuration in an AWS</a:t>
            </a:r>
            <a:r>
              <a:rPr lang="en-US" sz="1200" b="0" i="0" kern="1200" baseline="0" dirty="0">
                <a:solidFill>
                  <a:schemeClr val="tx1"/>
                </a:solidFill>
                <a:effectLst/>
                <a:latin typeface="Arial"/>
                <a:ea typeface="+mn-ea"/>
                <a:cs typeface="+mn-cs"/>
              </a:rPr>
              <a:t> account</a:t>
            </a:r>
          </a:p>
          <a:p>
            <a:endParaRPr lang="en-US" sz="1200" b="0" i="0" kern="1200" baseline="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Continuously records configuration changes to these resources (e.g., EC2 instance launch, ingress/egress rules of security groups, Network ACL rules for VPCs,</a:t>
            </a:r>
            <a:r>
              <a:rPr lang="en-US" sz="1200" b="0" i="0" kern="1200" baseline="0" dirty="0">
                <a:solidFill>
                  <a:schemeClr val="tx1"/>
                </a:solidFill>
                <a:effectLst/>
                <a:latin typeface="Arial"/>
                <a:ea typeface="+mn-ea"/>
                <a:cs typeface="+mn-cs"/>
              </a:rPr>
              <a:t> etc.</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Determine how a resource was configured at any point in time, and get notified via Amazon SNS when the configuration of a resource changes, or when a rule becomes noncompliant.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277306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rules</a:t>
            </a:r>
            <a:r>
              <a:rPr lang="en-US" sz="1200" b="0" i="0" kern="1200" baseline="0" dirty="0">
                <a:solidFill>
                  <a:schemeClr val="tx1"/>
                </a:solidFill>
                <a:effectLst/>
                <a:latin typeface="Arial"/>
                <a:ea typeface="+mn-ea"/>
                <a:cs typeface="+mn-cs"/>
              </a:rPr>
              <a:t> </a:t>
            </a:r>
            <a:r>
              <a:rPr lang="en-US" sz="1200" b="0" i="0" kern="1200" dirty="0">
                <a:solidFill>
                  <a:schemeClr val="tx1"/>
                </a:solidFill>
                <a:effectLst/>
                <a:latin typeface="Arial"/>
                <a:ea typeface="+mn-ea"/>
                <a:cs typeface="+mn-cs"/>
              </a:rPr>
              <a:t>represent your ideal configuration settings.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provides customizable, predefined rules to help you get started. You can also create your own custom rules.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If a resource violates a rule,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flags the resource and the rule as </a:t>
            </a:r>
            <a:r>
              <a:rPr lang="en-US" sz="1200" b="0" i="1" kern="1200" dirty="0">
                <a:solidFill>
                  <a:schemeClr val="tx1"/>
                </a:solidFill>
                <a:effectLst/>
                <a:latin typeface="Arial"/>
                <a:ea typeface="+mn-ea"/>
                <a:cs typeface="+mn-cs"/>
              </a:rPr>
              <a:t>noncompliant</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console shows the compliance status of your rules and resources. </a:t>
            </a:r>
          </a:p>
          <a:p>
            <a:r>
              <a:rPr lang="en-US" sz="1200" b="0" i="0" kern="1200" dirty="0">
                <a:solidFill>
                  <a:schemeClr val="tx1"/>
                </a:solidFill>
                <a:effectLst/>
                <a:latin typeface="Arial"/>
                <a:ea typeface="+mn-ea"/>
                <a:cs typeface="+mn-cs"/>
              </a:rPr>
              <a:t>You can also use the AWS CLI, API, </a:t>
            </a:r>
            <a:r>
              <a:rPr lang="en-US" sz="1200" b="0" i="0" kern="1200" baseline="0" dirty="0">
                <a:solidFill>
                  <a:schemeClr val="tx1"/>
                </a:solidFill>
                <a:effectLst/>
                <a:latin typeface="Arial"/>
                <a:ea typeface="+mn-ea"/>
                <a:cs typeface="+mn-cs"/>
              </a:rPr>
              <a:t> and </a:t>
            </a:r>
            <a:r>
              <a:rPr lang="en-US" sz="1200" b="0" i="0" kern="1200" dirty="0">
                <a:solidFill>
                  <a:schemeClr val="tx1"/>
                </a:solidFill>
                <a:effectLst/>
                <a:latin typeface="Arial"/>
                <a:ea typeface="+mn-ea"/>
                <a:cs typeface="+mn-cs"/>
              </a:rPr>
              <a:t>SDKs to make requests to the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service for compliance information.</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650659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Capture information about the IP traffic going to and from network interfaces in your VPC.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698611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Flow log data is stored using Amazon </a:t>
            </a:r>
            <a:r>
              <a:rPr lang="en-US" sz="1200" b="0" i="0" kern="1200" dirty="0" err="1">
                <a:solidFill>
                  <a:schemeClr val="tx1"/>
                </a:solidFill>
                <a:effectLst/>
                <a:latin typeface="Arial"/>
                <a:ea typeface="+mn-ea"/>
                <a:cs typeface="+mn-cs"/>
              </a:rPr>
              <a:t>CloudWatch</a:t>
            </a:r>
            <a:r>
              <a:rPr lang="en-US" sz="1200" b="0" i="0" kern="1200" dirty="0">
                <a:solidFill>
                  <a:schemeClr val="tx1"/>
                </a:solidFill>
                <a:effectLst/>
                <a:latin typeface="Arial"/>
                <a:ea typeface="+mn-ea"/>
                <a:cs typeface="+mn-cs"/>
              </a:rPr>
              <a:t> Logs,</a:t>
            </a:r>
            <a:r>
              <a:rPr lang="en-US" sz="1200" b="0" i="0" kern="1200" baseline="0" dirty="0">
                <a:solidFill>
                  <a:schemeClr val="tx1"/>
                </a:solidFill>
                <a:effectLst/>
                <a:latin typeface="Arial"/>
                <a:ea typeface="+mn-ea"/>
                <a:cs typeface="+mn-cs"/>
              </a:rPr>
              <a:t> which can then be integrated with additional services, such as </a:t>
            </a:r>
            <a:r>
              <a:rPr lang="en-US" sz="1200" b="0" i="0" kern="1200" baseline="0" dirty="0" err="1">
                <a:solidFill>
                  <a:schemeClr val="tx1"/>
                </a:solidFill>
                <a:effectLst/>
                <a:latin typeface="Arial"/>
                <a:ea typeface="+mn-ea"/>
                <a:cs typeface="+mn-cs"/>
              </a:rPr>
              <a:t>Elasticsearch</a:t>
            </a:r>
            <a:r>
              <a:rPr lang="en-US" sz="1200" b="0" i="0" kern="1200" baseline="0" dirty="0">
                <a:solidFill>
                  <a:schemeClr val="tx1"/>
                </a:solidFill>
                <a:effectLst/>
                <a:latin typeface="Arial"/>
                <a:ea typeface="+mn-ea"/>
                <a:cs typeface="+mn-cs"/>
              </a:rPr>
              <a:t>/</a:t>
            </a:r>
            <a:r>
              <a:rPr lang="en-US" sz="1200" b="0" i="0" kern="1200" baseline="0" dirty="0" err="1">
                <a:solidFill>
                  <a:schemeClr val="tx1"/>
                </a:solidFill>
                <a:effectLst/>
                <a:latin typeface="Arial"/>
                <a:ea typeface="+mn-ea"/>
                <a:cs typeface="+mn-cs"/>
              </a:rPr>
              <a:t>Kibana</a:t>
            </a:r>
            <a:r>
              <a:rPr lang="en-US" sz="1200" b="0" i="0" kern="1200" baseline="0" dirty="0">
                <a:solidFill>
                  <a:schemeClr val="tx1"/>
                </a:solidFill>
                <a:effectLst/>
                <a:latin typeface="Arial"/>
                <a:ea typeface="+mn-ea"/>
                <a:cs typeface="+mn-cs"/>
              </a:rPr>
              <a:t> for visualization</a:t>
            </a:r>
          </a:p>
          <a:p>
            <a:endParaRPr lang="en-US" sz="1200" b="0" i="0" kern="1200" baseline="0" dirty="0">
              <a:solidFill>
                <a:schemeClr val="tx1"/>
              </a:solidFill>
              <a:effectLst/>
              <a:latin typeface="Arial"/>
              <a:ea typeface="+mn-ea"/>
              <a:cs typeface="+mn-cs"/>
            </a:endParaRPr>
          </a:p>
          <a:p>
            <a:r>
              <a:rPr lang="en-US" sz="1200" b="0" i="0" kern="1200" baseline="0" dirty="0">
                <a:solidFill>
                  <a:schemeClr val="tx1"/>
                </a:solidFill>
                <a:effectLst/>
                <a:latin typeface="Arial"/>
                <a:ea typeface="+mn-ea"/>
                <a:cs typeface="+mn-cs"/>
              </a:rPr>
              <a:t>You can enable VPC Flow Logs at different scope levels:</a:t>
            </a:r>
          </a:p>
          <a:p>
            <a:pPr marL="171450" indent="-171450">
              <a:buFontTx/>
              <a:buChar char="-"/>
            </a:pPr>
            <a:r>
              <a:rPr lang="en-US" sz="1200" b="0" i="0" kern="1200" baseline="0" dirty="0">
                <a:solidFill>
                  <a:schemeClr val="tx1"/>
                </a:solidFill>
                <a:effectLst/>
                <a:latin typeface="Arial"/>
                <a:ea typeface="+mn-ea"/>
                <a:cs typeface="+mn-cs"/>
              </a:rPr>
              <a:t>VPC - which would cover all network interfaces in that VPC</a:t>
            </a:r>
          </a:p>
          <a:p>
            <a:pPr marL="171450" indent="-171450">
              <a:buFontTx/>
              <a:buChar char="-"/>
            </a:pPr>
            <a:r>
              <a:rPr lang="en-US" sz="1200" b="0" i="0" kern="1200" baseline="0" dirty="0">
                <a:solidFill>
                  <a:schemeClr val="tx1"/>
                </a:solidFill>
                <a:effectLst/>
                <a:latin typeface="Arial"/>
                <a:ea typeface="+mn-ea"/>
                <a:cs typeface="+mn-cs"/>
              </a:rPr>
              <a:t>Subnet – capturing traffic on all network interfaces in that subnet</a:t>
            </a:r>
          </a:p>
          <a:p>
            <a:pPr marL="171450" indent="-171450">
              <a:buFontTx/>
              <a:buChar char="-"/>
            </a:pPr>
            <a:r>
              <a:rPr lang="en-US" sz="1200" b="0" i="0" kern="1200" baseline="0" dirty="0">
                <a:solidFill>
                  <a:schemeClr val="tx1"/>
                </a:solidFill>
                <a:effectLst/>
                <a:latin typeface="Arial"/>
                <a:ea typeface="+mn-ea"/>
                <a:cs typeface="+mn-cs"/>
              </a:rPr>
              <a:t>Network Interface – capture traffic specific to a single network interface</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dirty="0">
                <a:solidFill>
                  <a:schemeClr val="tx1"/>
                </a:solidFill>
                <a:effectLst/>
                <a:latin typeface="Arial"/>
                <a:ea typeface="+mn-ea"/>
                <a:cs typeface="+mn-cs"/>
              </a:rPr>
              <a:t>After you've created a flow log, it can take several minutes to begin collecting data and publishing to </a:t>
            </a:r>
            <a:r>
              <a:rPr lang="en-US" sz="1200" b="0" i="0" kern="1200" dirty="0" err="1">
                <a:solidFill>
                  <a:schemeClr val="tx1"/>
                </a:solidFill>
                <a:effectLst/>
                <a:latin typeface="Arial"/>
                <a:ea typeface="+mn-ea"/>
                <a:cs typeface="+mn-cs"/>
              </a:rPr>
              <a:t>CloudWatch</a:t>
            </a:r>
            <a:r>
              <a:rPr lang="en-US" sz="1200" b="0" i="0" kern="1200" dirty="0">
                <a:solidFill>
                  <a:schemeClr val="tx1"/>
                </a:solidFill>
                <a:effectLst/>
                <a:latin typeface="Arial"/>
                <a:ea typeface="+mn-ea"/>
                <a:cs typeface="+mn-cs"/>
              </a:rPr>
              <a:t> Logs.  That</a:t>
            </a:r>
            <a:r>
              <a:rPr lang="en-US" sz="1200" b="0" i="0" kern="1200" baseline="0" dirty="0">
                <a:solidFill>
                  <a:schemeClr val="tx1"/>
                </a:solidFill>
                <a:effectLst/>
                <a:latin typeface="Arial"/>
                <a:ea typeface="+mn-ea"/>
                <a:cs typeface="+mn-cs"/>
              </a:rPr>
              <a:t> is why it is not a tool for capturing real-time log streams for network interfaces.</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Flow logs can capture either all flows, rejected flows or accepted flows.</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They can be used both for security monitoring and application troubleshooting.</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The amount of data getting captured can be significant in some situations, so choose carefully if you plan to capture flows for the entire VPC.</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54679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VPC Flow Logs do not require any agents on EC2 instances.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Enable per ENI,</a:t>
            </a:r>
            <a:r>
              <a:rPr lang="en-US" baseline="0" dirty="0"/>
              <a:t> per Subnet or per VPC</a:t>
            </a:r>
          </a:p>
          <a:p>
            <a:endParaRPr lang="en-US" baseline="0" dirty="0"/>
          </a:p>
          <a:p>
            <a:r>
              <a:rPr lang="en-US" baseline="0" dirty="0"/>
              <a:t>All network traffic data is logged to CloudWatch logs so you get durable storage but also all the analysis features such as filter queries and metric creation</a:t>
            </a:r>
          </a:p>
          <a:p>
            <a:r>
              <a:rPr lang="en-US" baseline="0" dirty="0"/>
              <a:t>And then Create Alarms on those metrics</a:t>
            </a:r>
          </a:p>
          <a:p>
            <a:endParaRPr lang="en-US" baseline="0" dirty="0"/>
          </a:p>
          <a:p>
            <a:r>
              <a:rPr lang="en-US" baseline="0" dirty="0"/>
              <a:t>Collected, processed and stored in ~10 minute capture windows into </a:t>
            </a:r>
            <a:r>
              <a:rPr lang="en-US" baseline="0" dirty="0" err="1"/>
              <a:t>Cloudwatch</a:t>
            </a:r>
            <a:r>
              <a:rPr lang="en-US" baseline="0" dirty="0"/>
              <a:t> Logs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57757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a:t>
            </a:r>
            <a:r>
              <a:rPr lang="en-US" baseline="0" dirty="0"/>
              <a:t> real time network dashboard using the Amazon </a:t>
            </a:r>
            <a:r>
              <a:rPr lang="en-US" baseline="0" dirty="0" err="1"/>
              <a:t>Elasticsearch</a:t>
            </a:r>
            <a:r>
              <a:rPr lang="en-US" baseline="0" dirty="0"/>
              <a:t> Service and </a:t>
            </a:r>
            <a:r>
              <a:rPr lang="en-US" baseline="0" dirty="0" err="1"/>
              <a:t>Kibana</a:t>
            </a:r>
            <a:r>
              <a:rPr lang="en-US" baseline="0" dirty="0"/>
              <a:t> visual interface</a:t>
            </a:r>
          </a:p>
          <a:p>
            <a:endParaRPr lang="en-US" baseline="0" dirty="0"/>
          </a:p>
          <a:p>
            <a:r>
              <a:rPr lang="en-US" baseline="0" dirty="0"/>
              <a:t>Also based on a CloudWatch Logs Subscription filter that tees Flow Log data into a Kinesis stream and a stream reader then takes data and puts it into </a:t>
            </a:r>
            <a:r>
              <a:rPr lang="en-US" baseline="0" dirty="0" err="1"/>
              <a:t>Elasticsearch</a:t>
            </a:r>
            <a:endParaRPr lang="en-US" baseline="0" dirty="0"/>
          </a:p>
          <a:p>
            <a:endParaRPr lang="en-US" baseline="0" dirty="0"/>
          </a:p>
          <a:p>
            <a:r>
              <a:rPr lang="en-US" baseline="0" dirty="0"/>
              <a:t>See Jeff’s blog post where he details how to setup this VPC Flow Dashboard in a few clicks (using a </a:t>
            </a:r>
            <a:r>
              <a:rPr lang="en-US" baseline="0" dirty="0" err="1"/>
              <a:t>CloudFormation</a:t>
            </a:r>
            <a:r>
              <a:rPr lang="en-US" baseline="0" dirty="0"/>
              <a:t> template)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049657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different options to store and process data captured with VPC Flow Logs.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775101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diagram depicting</a:t>
            </a:r>
            <a:r>
              <a:rPr lang="en-US" baseline="0" dirty="0"/>
              <a:t> various sources of logs on AWS, and how those logs can be aggregated using Amazon </a:t>
            </a:r>
            <a:r>
              <a:rPr lang="en-US" baseline="0" dirty="0" err="1"/>
              <a:t>Elasticsearch</a:t>
            </a:r>
            <a:r>
              <a:rPr lang="en-US" baseline="0" dirty="0"/>
              <a:t> service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5634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Most of you have applications</a:t>
            </a:r>
          </a:p>
          <a:p>
            <a:pPr marL="228600" indent="-228600">
              <a:buFont typeface="+mj-lt"/>
              <a:buAutoNum type="arabicPeriod"/>
            </a:pPr>
            <a:r>
              <a:rPr lang="en-US" dirty="0"/>
              <a:t>Those</a:t>
            </a:r>
            <a:r>
              <a:rPr lang="en-US" baseline="0" dirty="0"/>
              <a:t> applications have some form of customer whether it’s external, internal or even other software.</a:t>
            </a:r>
          </a:p>
          <a:p>
            <a:pPr marL="228600" indent="-228600">
              <a:buFont typeface="+mj-lt"/>
              <a:buAutoNum type="arabicPeriod"/>
            </a:pPr>
            <a:r>
              <a:rPr lang="en-US" baseline="0" dirty="0"/>
              <a:t>We’re operating systems, servers and applications – this is a dynamic system with many inputs.</a:t>
            </a:r>
          </a:p>
          <a:p>
            <a:pPr marL="228600" indent="-228600">
              <a:buFont typeface="+mj-lt"/>
              <a:buAutoNum type="arabicPeriod"/>
            </a:pPr>
            <a:r>
              <a:rPr lang="en-US" baseline="0" dirty="0"/>
              <a:t>We build for availability and robustness but things happen that we need to know about, respond to and work to prevent in the future.</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23998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Partner Network and AWS Marketplace features a number of products and services that help you aggregate and monitor logs.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198168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124397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pay as you go usage model, you should implement automated cost monitoring to gain confidence in cloud ROI.  This may be a new activity that you have not performed on-premises.  Here are general categories that we will cover in this section.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803071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to create an</a:t>
            </a:r>
            <a:r>
              <a:rPr lang="en-US" baseline="0" dirty="0"/>
              <a:t> accurate assessment of all resources in your AWS account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138581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are Key -</a:t>
            </a:r>
            <a:r>
              <a:rPr lang="en-US" baseline="0" dirty="0"/>
              <a:t> </a:t>
            </a:r>
            <a:r>
              <a:rPr lang="en-US" dirty="0"/>
              <a:t>Value Pairs where the </a:t>
            </a:r>
            <a:r>
              <a:rPr lang="en-US" baseline="0" dirty="0"/>
              <a:t>Key is the attribute you desire and the Value is a description for that attribute.  </a:t>
            </a:r>
          </a:p>
          <a:p>
            <a:endParaRPr lang="en-US" baseline="0" dirty="0"/>
          </a:p>
          <a:p>
            <a:r>
              <a:rPr lang="en-US" baseline="0" dirty="0"/>
              <a:t>Plan your tag taxonomy ahead to prepare for chargeback reports, based on criteria like business units, teams, projects, cost centers, etc.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94457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about tags.  Some</a:t>
            </a:r>
            <a:r>
              <a:rPr lang="en-US" baseline="0" dirty="0"/>
              <a:t> of the tags may be present for non-billing purposes, for example for assigning resource-based IAM permissions.</a:t>
            </a:r>
          </a:p>
          <a:p>
            <a:endParaRPr lang="en-US" baseline="0" dirty="0"/>
          </a:p>
          <a:p>
            <a:r>
              <a:rPr lang="en-US" baseline="0" dirty="0"/>
              <a:t>Cost allocation tags help you create chargeback reports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034915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a:t>
            </a:r>
            <a:r>
              <a:rPr lang="en-US" baseline="0" dirty="0"/>
              <a:t> of tags that our customers have used in the past.  Try to pick out the Resource Tags vs. Cost Allocation tags.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600446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dive deeper</a:t>
            </a:r>
            <a:r>
              <a:rPr lang="en-US" baseline="0" dirty="0"/>
              <a:t> on how AWS calculates billing charges to help you plan your spending as well as create reports.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129942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involved in building out the AWS bill.</a:t>
            </a:r>
          </a:p>
          <a:p>
            <a:endParaRPr lang="en-US" dirty="0"/>
          </a:p>
          <a:p>
            <a:r>
              <a:rPr lang="en-US" dirty="0"/>
              <a:t>RI’s are a discount and capacity planning mechanism.</a:t>
            </a:r>
            <a:endParaRPr lang="en-US" baseline="0" dirty="0"/>
          </a:p>
          <a:p>
            <a:r>
              <a:rPr lang="en-US" baseline="0" dirty="0"/>
              <a:t>No tie to physical or specific resources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975471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monitoring alerts will alert you to unusual activity in your account.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8470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CB64C"/>
                </a:solidFill>
              </a:rPr>
              <a:t>Customer Experience</a:t>
            </a:r>
          </a:p>
          <a:p>
            <a:pPr marL="342900" indent="-342900">
              <a:buFontTx/>
              <a:buChar char="-"/>
            </a:pPr>
            <a:r>
              <a:rPr lang="en-US" sz="1200" i="1" dirty="0"/>
              <a:t>Are my customers getting a good experience?</a:t>
            </a:r>
          </a:p>
          <a:p>
            <a:r>
              <a:rPr lang="en-US" sz="1200" b="1" dirty="0">
                <a:solidFill>
                  <a:srgbClr val="FCB64C"/>
                </a:solidFill>
              </a:rPr>
              <a:t>Performance &amp; Cost</a:t>
            </a:r>
          </a:p>
          <a:p>
            <a:pPr marL="342900" indent="-342900">
              <a:buFontTx/>
              <a:buChar char="-"/>
            </a:pPr>
            <a:r>
              <a:rPr lang="en-US" sz="1200" i="1" dirty="0"/>
              <a:t>How are my changes impacting overall performance?</a:t>
            </a:r>
          </a:p>
          <a:p>
            <a:r>
              <a:rPr lang="en-US" sz="1200" b="1" dirty="0">
                <a:solidFill>
                  <a:srgbClr val="FCB64C"/>
                </a:solidFill>
              </a:rPr>
              <a:t>Trends</a:t>
            </a:r>
          </a:p>
          <a:p>
            <a:pPr marL="342900" indent="-342900">
              <a:buFontTx/>
              <a:buChar char="-"/>
            </a:pPr>
            <a:r>
              <a:rPr lang="en-US" sz="1200" i="1" dirty="0"/>
              <a:t>Do I need to scale?</a:t>
            </a:r>
          </a:p>
          <a:p>
            <a:r>
              <a:rPr lang="en-US" sz="1200" b="1" dirty="0">
                <a:solidFill>
                  <a:srgbClr val="FCB64C"/>
                </a:solidFill>
              </a:rPr>
              <a:t>Troubleshooting &amp; Remediation</a:t>
            </a:r>
          </a:p>
          <a:p>
            <a:pPr marL="342900" indent="-342900">
              <a:buFontTx/>
              <a:buChar char="-"/>
            </a:pPr>
            <a:r>
              <a:rPr lang="en-US" sz="1200" i="1" dirty="0"/>
              <a:t>Where did the problem occur?</a:t>
            </a:r>
          </a:p>
          <a:p>
            <a:r>
              <a:rPr lang="en-US" sz="1200" b="1" dirty="0">
                <a:solidFill>
                  <a:srgbClr val="FCB64C"/>
                </a:solidFill>
              </a:rPr>
              <a:t>Learning &amp; Improvement</a:t>
            </a:r>
          </a:p>
          <a:p>
            <a:pPr marL="342900" indent="-342900">
              <a:buFontTx/>
              <a:buChar char="-"/>
            </a:pPr>
            <a:r>
              <a:rPr lang="en-US" sz="1200" i="1" dirty="0"/>
              <a:t>Can I detect or prevent this problem in the future?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06470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Amazon CloudWatch can help you monitor the charges on sending you email alerts when charges exceed a threshold you define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35731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Budgets and Forecasts are visible in the AWS Cost Explorer in the AWS console.</a:t>
            </a:r>
          </a:p>
          <a:p>
            <a:pPr marL="0" indent="0">
              <a:buNone/>
            </a:pPr>
            <a:endParaRPr lang="en-US" dirty="0"/>
          </a:p>
          <a:p>
            <a:pPr marL="0" indent="0">
              <a:buNone/>
            </a:pPr>
            <a:r>
              <a:rPr lang="en-US" dirty="0"/>
              <a:t>Cost Explorer enables multiple graphical and analytical views of your current usage in bar graph, pie chart, line graph, or </a:t>
            </a:r>
            <a:r>
              <a:rPr lang="en-US" dirty="0" err="1"/>
              <a:t>matrixed</a:t>
            </a:r>
            <a:r>
              <a:rPr lang="en-US" dirty="0"/>
              <a:t> data view.  The view can be customized based on filters you select, including AWS service, tag, operation, linked account, time-period,  availability zone, or purchase option (Reserved Instance </a:t>
            </a:r>
            <a:r>
              <a:rPr lang="en-US" dirty="0" err="1"/>
              <a:t>vs</a:t>
            </a:r>
            <a:r>
              <a:rPr lang="en-US" dirty="0"/>
              <a:t> On-Demand pricing).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050700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b="0" i="0" dirty="0"/>
              <a:t>Alarms are created for each budget, which in turn generate CloudWatch Notifications, and AWS allows you to setup automated email alerts based on the alarms to a set of email addresses or d-lists.</a:t>
            </a:r>
            <a:endParaRPr lang="en-US" dirty="0"/>
          </a:p>
          <a:p>
            <a:pPr lvl="0"/>
            <a:r>
              <a:rPr lang="en-US" b="0" i="0" dirty="0"/>
              <a:t>Using CloudWatch, our customers use operational monitoring software to notify individuals, or create tickets in ITSM or finance systems, when IT spending thresholds are reached (forecast or actual).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397311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Partner</a:t>
            </a:r>
            <a:r>
              <a:rPr lang="en-US" baseline="0" dirty="0"/>
              <a:t> Network features partners that provide additional functionality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417037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often overlooked option to save on cloud costs: identify resources that don’t need to be running 24x7 and turn them off.</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939411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other checks, Trusted Advisor</a:t>
            </a:r>
            <a:r>
              <a:rPr lang="en-US" baseline="0" dirty="0"/>
              <a:t> will identify underutilized resources and where purchasing RIs can save on costs.</a:t>
            </a:r>
            <a:endParaRPr lang="en-US" dirty="0"/>
          </a:p>
          <a:p>
            <a:endParaRPr lang="en-US" dirty="0"/>
          </a:p>
          <a:p>
            <a:r>
              <a:rPr lang="en-US" dirty="0"/>
              <a:t>AWS Trusted Advisor runs 41 checks and recommends savings</a:t>
            </a:r>
          </a:p>
          <a:p>
            <a:r>
              <a:rPr lang="en-US" dirty="0"/>
              <a:t>Cost Optimization:</a:t>
            </a:r>
            <a:r>
              <a:rPr lang="en-US" baseline="0" dirty="0"/>
              <a:t> 7</a:t>
            </a:r>
          </a:p>
          <a:p>
            <a:r>
              <a:rPr lang="en-US" baseline="0" dirty="0"/>
              <a:t>Performance: 8</a:t>
            </a:r>
          </a:p>
          <a:p>
            <a:r>
              <a:rPr lang="en-US" baseline="0" dirty="0"/>
              <a:t>Security: 11</a:t>
            </a:r>
          </a:p>
          <a:p>
            <a:r>
              <a:rPr lang="en-US" baseline="0" dirty="0"/>
              <a:t>Fault Tolerance 15</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1126619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CloudWatch</a:t>
            </a:r>
            <a:r>
              <a:rPr lang="en-US" dirty="0"/>
              <a:t> metrics</a:t>
            </a:r>
            <a:r>
              <a:rPr lang="en-US" baseline="0" dirty="0"/>
              <a:t> can provide you with insight on when capacity is not needed.  Tie </a:t>
            </a:r>
            <a:r>
              <a:rPr lang="en-US" baseline="0" dirty="0" err="1"/>
              <a:t>CloudWatch</a:t>
            </a:r>
            <a:r>
              <a:rPr lang="en-US" baseline="0" dirty="0"/>
              <a:t> metrics with </a:t>
            </a:r>
            <a:r>
              <a:rPr lang="en-US" baseline="0" dirty="0" err="1"/>
              <a:t>Autoscaling</a:t>
            </a:r>
            <a:r>
              <a:rPr lang="en-US" baseline="0" dirty="0"/>
              <a:t> groups to expand or contract capacity based on demand or schedule.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53025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8622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and logging can</a:t>
            </a:r>
            <a:r>
              <a:rPr lang="en-US" baseline="0" dirty="0"/>
              <a:t> be challenging in many on premise environments due to the manual configuration of physical and logical resources. Monitoring data, if even available may span multiple systems and processes which further complicates things. In AWS, resources are software defined and changes to them are tracked as API calls. The current and past states of your environment can be monitored and acted on in real time. AWS scale allows for ubiquitous logging which can be extended to your application logs and centralized for analysis, audit </a:t>
            </a:r>
            <a:r>
              <a:rPr lang="en-US" baseline="0"/>
              <a:t>and mitigation purposes.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45977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people, monitoring data may be</a:t>
            </a:r>
            <a:r>
              <a:rPr lang="en-US" baseline="0" dirty="0"/>
              <a:t> a</a:t>
            </a:r>
            <a:r>
              <a:rPr lang="en-US" dirty="0"/>
              <a:t>bout</a:t>
            </a:r>
          </a:p>
          <a:p>
            <a:endParaRPr lang="en-US" dirty="0"/>
          </a:p>
          <a:p>
            <a:pPr marL="228600" indent="-228600">
              <a:buFont typeface="+mj-lt"/>
              <a:buAutoNum type="arabicPeriod"/>
            </a:pPr>
            <a:r>
              <a:rPr lang="en-US" dirty="0"/>
              <a:t>Graphs</a:t>
            </a:r>
          </a:p>
          <a:p>
            <a:pPr marL="228600" indent="-228600">
              <a:buFont typeface="+mj-lt"/>
              <a:buAutoNum type="arabicPeriod"/>
            </a:pPr>
            <a:r>
              <a:rPr lang="en-US" baseline="0" dirty="0"/>
              <a:t>searching logs</a:t>
            </a:r>
          </a:p>
          <a:p>
            <a:pPr marL="228600" indent="-228600">
              <a:buFont typeface="+mj-lt"/>
              <a:buAutoNum type="arabicPeriod"/>
            </a:pPr>
            <a:r>
              <a:rPr lang="en-US" baseline="0" dirty="0"/>
              <a:t>Alarming</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12051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use Amazon </a:t>
            </a:r>
            <a:r>
              <a:rPr lang="en-US" dirty="0" err="1"/>
              <a:t>CloudWatch</a:t>
            </a:r>
            <a:r>
              <a:rPr lang="en-US" dirty="0"/>
              <a:t> to gain system-wide visibility into resource utilization, application performance, and operational health. You can use these insights to react and keep your application running smoothly. </a:t>
            </a:r>
            <a:r>
              <a:rPr lang="en-US" sz="1200" baseline="0" dirty="0"/>
              <a:t>Amazon </a:t>
            </a:r>
            <a:r>
              <a:rPr lang="en-US" sz="1200" baseline="0" dirty="0" err="1"/>
              <a:t>CloudWatch</a:t>
            </a:r>
            <a:r>
              <a:rPr lang="en-US" sz="1200" baseline="0" dirty="0"/>
              <a:t> monitors your AWS cloud resources and your cloud-powered applications. It tracks the metrics so that you can visualize and review them. You can also set alarms that will fire when a metrics goes beyond a limit that you specified. </a:t>
            </a:r>
            <a:r>
              <a:rPr lang="en-US" sz="1200" baseline="0" dirty="0" err="1"/>
              <a:t>CloudWatch</a:t>
            </a:r>
            <a:r>
              <a:rPr lang="en-US" sz="1200" baseline="0" dirty="0"/>
              <a:t> gives you visibility into resource utilization, application performance, and operational health.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01849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a:ea typeface="+mn-ea"/>
                <a:cs typeface="+mn-cs"/>
              </a:rPr>
              <a:t>Metrics</a:t>
            </a:r>
          </a:p>
          <a:p>
            <a:r>
              <a:rPr lang="en-US" sz="1200" b="0" i="0" kern="1200" dirty="0">
                <a:solidFill>
                  <a:schemeClr val="tx1"/>
                </a:solidFill>
                <a:effectLst/>
                <a:latin typeface="Arial"/>
                <a:ea typeface="+mn-ea"/>
                <a:cs typeface="+mn-cs"/>
              </a:rPr>
              <a:t>A metric is the fundamental concept in CloudWatch. It represents a time-ordered set of data points that are published to CloudWatch. These data points can be either your custom metrics or metrics from other services in AWS. You can retrieve statistics about those data points as an ordered set of time-series data. Metrics exist only in the region in which they are created. Metrics cannot be deleted, but they automatically expire in 14 days if no new data is published to them.</a:t>
            </a:r>
          </a:p>
          <a:p>
            <a:endParaRPr lang="en-US" dirty="0"/>
          </a:p>
          <a:p>
            <a:r>
              <a:rPr lang="en-US" sz="1200" b="1" i="0" kern="1200" dirty="0">
                <a:solidFill>
                  <a:schemeClr val="tx1"/>
                </a:solidFill>
                <a:effectLst/>
                <a:latin typeface="Arial"/>
                <a:ea typeface="+mn-ea"/>
                <a:cs typeface="+mn-cs"/>
              </a:rPr>
              <a:t>Namespaces</a:t>
            </a:r>
          </a:p>
          <a:p>
            <a:r>
              <a:rPr lang="en-US" sz="1200" b="0" i="0" kern="1200" dirty="0">
                <a:solidFill>
                  <a:schemeClr val="tx1"/>
                </a:solidFill>
                <a:effectLst/>
                <a:latin typeface="Arial"/>
                <a:ea typeface="+mn-ea"/>
                <a:cs typeface="+mn-cs"/>
              </a:rPr>
              <a:t>CloudWatch namespaces are containers for metrics. Metrics in different namespaces are isolated from each other, so that metrics from different applications are not mistakenly aggregated into the same statistics.</a:t>
            </a:r>
          </a:p>
          <a:p>
            <a:endParaRPr lang="en-US" dirty="0"/>
          </a:p>
          <a:p>
            <a:r>
              <a:rPr lang="en-US" sz="1200" b="1" i="0" kern="1200" dirty="0">
                <a:solidFill>
                  <a:schemeClr val="tx1"/>
                </a:solidFill>
                <a:effectLst/>
                <a:latin typeface="Arial"/>
                <a:ea typeface="+mn-ea"/>
                <a:cs typeface="+mn-cs"/>
              </a:rPr>
              <a:t>Dimensions</a:t>
            </a:r>
          </a:p>
          <a:p>
            <a:r>
              <a:rPr lang="en-US" sz="1200" b="0" i="0" kern="1200" dirty="0">
                <a:solidFill>
                  <a:schemeClr val="tx1"/>
                </a:solidFill>
                <a:effectLst/>
                <a:latin typeface="Arial"/>
                <a:ea typeface="+mn-ea"/>
                <a:cs typeface="+mn-cs"/>
              </a:rPr>
              <a:t>A dimension is a name/value pair that helps you to uniquely identify a metric. Every metric has specific characteristics that describe it, and you can think of dimensions as categories for those characteristics. Dimensions help you design a structure for your statistics plan. Because dimensions are part of the unique identifier for a metric, whenever you add a unique name/value pair to one of your metrics, you are creating a new metric.</a:t>
            </a:r>
          </a:p>
          <a:p>
            <a:endParaRPr lang="en-US" dirty="0"/>
          </a:p>
          <a:p>
            <a:r>
              <a:rPr lang="en-US" sz="1200" b="1" i="0" kern="1200" dirty="0">
                <a:solidFill>
                  <a:schemeClr val="tx1"/>
                </a:solidFill>
                <a:effectLst/>
                <a:latin typeface="Arial"/>
                <a:ea typeface="+mn-ea"/>
                <a:cs typeface="+mn-cs"/>
              </a:rPr>
              <a:t>Time Stamps</a:t>
            </a:r>
          </a:p>
          <a:p>
            <a:r>
              <a:rPr lang="en-US" sz="1200" b="0" i="0" kern="1200" dirty="0">
                <a:solidFill>
                  <a:schemeClr val="tx1"/>
                </a:solidFill>
                <a:effectLst/>
                <a:latin typeface="Arial"/>
                <a:ea typeface="+mn-ea"/>
                <a:cs typeface="+mn-cs"/>
              </a:rPr>
              <a:t>With Amazon CloudWatch, each metric data point must be marked with a time stamp. The time stamp can be up to two weeks in the past and up to two hours into the future. If you do not provide a time stamp, CloudWatch creates a time stamp for you based on the time the data element was received.</a:t>
            </a:r>
          </a:p>
          <a:p>
            <a:endParaRPr lang="en-US" dirty="0"/>
          </a:p>
          <a:p>
            <a:r>
              <a:rPr lang="en-US" sz="1200" b="1" i="0" kern="1200" dirty="0">
                <a:solidFill>
                  <a:schemeClr val="tx1"/>
                </a:solidFill>
                <a:effectLst/>
                <a:latin typeface="Arial"/>
                <a:ea typeface="+mn-ea"/>
                <a:cs typeface="+mn-cs"/>
              </a:rPr>
              <a:t>Units</a:t>
            </a:r>
          </a:p>
          <a:p>
            <a:r>
              <a:rPr lang="en-US" sz="1200" b="0" i="0" kern="1200" dirty="0">
                <a:solidFill>
                  <a:schemeClr val="tx1"/>
                </a:solidFill>
                <a:effectLst/>
                <a:latin typeface="Arial"/>
                <a:ea typeface="+mn-ea"/>
                <a:cs typeface="+mn-cs"/>
              </a:rPr>
              <a:t>Units represent your statistic's unit of measure. For example, the units for the Amazon EC2 </a:t>
            </a:r>
            <a:r>
              <a:rPr lang="en-US" sz="1200" b="0" i="0" kern="1200" dirty="0" err="1">
                <a:solidFill>
                  <a:schemeClr val="tx1"/>
                </a:solidFill>
                <a:effectLst/>
                <a:latin typeface="Arial"/>
                <a:ea typeface="+mn-ea"/>
                <a:cs typeface="+mn-cs"/>
              </a:rPr>
              <a:t>NetworkIn</a:t>
            </a:r>
            <a:r>
              <a:rPr lang="en-US" sz="1200" b="0" i="0" kern="1200" dirty="0">
                <a:solidFill>
                  <a:schemeClr val="tx1"/>
                </a:solidFill>
                <a:effectLst/>
                <a:latin typeface="Arial"/>
                <a:ea typeface="+mn-ea"/>
                <a:cs typeface="+mn-cs"/>
              </a:rPr>
              <a:t> metric </a:t>
            </a:r>
            <a:r>
              <a:rPr lang="en-US" sz="1200" b="0" i="0" kern="1200" dirty="0" err="1">
                <a:solidFill>
                  <a:schemeClr val="tx1"/>
                </a:solidFill>
                <a:effectLst/>
                <a:latin typeface="Arial"/>
                <a:ea typeface="+mn-ea"/>
                <a:cs typeface="+mn-cs"/>
              </a:rPr>
              <a:t>are</a:t>
            </a:r>
            <a:r>
              <a:rPr lang="en-US" sz="1200" b="0" i="1" kern="1200" dirty="0" err="1">
                <a:solidFill>
                  <a:schemeClr val="tx1"/>
                </a:solidFill>
                <a:effectLst/>
                <a:latin typeface="Arial"/>
                <a:ea typeface="+mn-ea"/>
                <a:cs typeface="+mn-cs"/>
              </a:rPr>
              <a:t>Bytes</a:t>
            </a:r>
            <a:r>
              <a:rPr lang="en-US" sz="1200" b="0" i="0" kern="1200" dirty="0">
                <a:solidFill>
                  <a:schemeClr val="tx1"/>
                </a:solidFill>
                <a:effectLst/>
                <a:latin typeface="Arial"/>
                <a:ea typeface="+mn-ea"/>
                <a:cs typeface="+mn-cs"/>
              </a:rPr>
              <a:t> because </a:t>
            </a:r>
            <a:r>
              <a:rPr lang="en-US" sz="1200" b="0" i="0" kern="1200" dirty="0" err="1">
                <a:solidFill>
                  <a:schemeClr val="tx1"/>
                </a:solidFill>
                <a:effectLst/>
                <a:latin typeface="Arial"/>
                <a:ea typeface="+mn-ea"/>
                <a:cs typeface="+mn-cs"/>
              </a:rPr>
              <a:t>NetworkIn</a:t>
            </a:r>
            <a:r>
              <a:rPr lang="en-US" sz="1200" b="0" i="0" kern="1200" dirty="0">
                <a:solidFill>
                  <a:schemeClr val="tx1"/>
                </a:solidFill>
                <a:effectLst/>
                <a:latin typeface="Arial"/>
                <a:ea typeface="+mn-ea"/>
                <a:cs typeface="+mn-cs"/>
              </a:rPr>
              <a:t> tracks the number of bytes that an instance receives on all network interfaces.</a:t>
            </a:r>
          </a:p>
          <a:p>
            <a:endParaRPr lang="en-US" dirty="0"/>
          </a:p>
          <a:p>
            <a:r>
              <a:rPr lang="en-US" sz="1200" b="1" i="0" kern="1200" dirty="0">
                <a:solidFill>
                  <a:schemeClr val="tx1"/>
                </a:solidFill>
                <a:effectLst/>
                <a:latin typeface="Arial"/>
                <a:ea typeface="+mn-ea"/>
                <a:cs typeface="+mn-cs"/>
              </a:rPr>
              <a:t>Statistics</a:t>
            </a:r>
          </a:p>
          <a:p>
            <a:r>
              <a:rPr lang="en-US" sz="1200" b="0" i="0" kern="1200" dirty="0">
                <a:solidFill>
                  <a:schemeClr val="tx1"/>
                </a:solidFill>
                <a:effectLst/>
                <a:latin typeface="Arial"/>
                <a:ea typeface="+mn-ea"/>
                <a:cs typeface="+mn-cs"/>
              </a:rPr>
              <a:t>Statistics are metric data aggregations over specified periods of time. CloudWatch provides statistics based on the metric data points provided by your custom data or provided by other services in AWS to CloudWatch. (ex. Min, Max, Sum,, </a:t>
            </a:r>
            <a:r>
              <a:rPr lang="en-US" sz="1200" b="0" i="0" kern="1200" dirty="0" err="1">
                <a:solidFill>
                  <a:schemeClr val="tx1"/>
                </a:solidFill>
                <a:effectLst/>
                <a:latin typeface="Arial"/>
                <a:ea typeface="+mn-ea"/>
                <a:cs typeface="+mn-cs"/>
              </a:rPr>
              <a:t>Avg</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Periods</a:t>
            </a:r>
          </a:p>
          <a:p>
            <a:r>
              <a:rPr lang="en-US" sz="1200" b="0" i="0" kern="1200" dirty="0">
                <a:solidFill>
                  <a:schemeClr val="tx1"/>
                </a:solidFill>
                <a:effectLst/>
                <a:latin typeface="Arial"/>
                <a:ea typeface="+mn-ea"/>
                <a:cs typeface="+mn-cs"/>
              </a:rPr>
              <a:t>A period is the length of time associated with a specific Amazon CloudWatch statistic. Each statistic represents an aggregation of the metrics data collected for a specified period of time. Although periods are expressed in seconds, the minimum granularity for a period is one minute. Accordingly, you specify period values as multiples of 60.</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Aggregation</a:t>
            </a:r>
          </a:p>
          <a:p>
            <a:r>
              <a:rPr lang="en-US" sz="1200" b="0" i="0" kern="1200" dirty="0">
                <a:solidFill>
                  <a:schemeClr val="tx1"/>
                </a:solidFill>
                <a:effectLst/>
                <a:latin typeface="Arial"/>
                <a:ea typeface="+mn-ea"/>
                <a:cs typeface="+mn-cs"/>
              </a:rPr>
              <a:t>Amazon CloudWatch aggregates statistics according to the period length that you specify in calls </a:t>
            </a:r>
            <a:r>
              <a:rPr lang="en-US" sz="1200" b="0" i="0" kern="1200" dirty="0" err="1">
                <a:solidFill>
                  <a:schemeClr val="tx1"/>
                </a:solidFill>
                <a:effectLst/>
                <a:latin typeface="Arial"/>
                <a:ea typeface="+mn-ea"/>
                <a:cs typeface="+mn-cs"/>
              </a:rPr>
              <a:t>toGetMetricStatistics</a:t>
            </a:r>
            <a:r>
              <a:rPr lang="en-US" sz="1200" b="0" i="0" kern="1200" dirty="0">
                <a:solidFill>
                  <a:schemeClr val="tx1"/>
                </a:solidFill>
                <a:effectLst/>
                <a:latin typeface="Arial"/>
                <a:ea typeface="+mn-ea"/>
                <a:cs typeface="+mn-cs"/>
              </a:rPr>
              <a:t>. You can publish as many data points as you want with the same or similar time stamps. </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Alarms</a:t>
            </a:r>
          </a:p>
          <a:p>
            <a:r>
              <a:rPr lang="en-US" sz="1200" b="0" i="0" kern="1200" dirty="0">
                <a:solidFill>
                  <a:schemeClr val="tx1"/>
                </a:solidFill>
                <a:effectLst/>
                <a:latin typeface="Arial"/>
                <a:ea typeface="+mn-ea"/>
                <a:cs typeface="+mn-cs"/>
              </a:rPr>
              <a:t>Alarms can automatically initiate actions on your behalf, based on parameters you specify. An alarm watches a single metric over a specified time period, and performs one or more actions based on the value of the metric relative to a given threshold over a number of time periods.</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Regions</a:t>
            </a:r>
          </a:p>
          <a:p>
            <a:r>
              <a:rPr lang="en-US" sz="1200" b="0" i="0" kern="1200" dirty="0">
                <a:solidFill>
                  <a:schemeClr val="tx1"/>
                </a:solidFill>
                <a:effectLst/>
                <a:latin typeface="Arial"/>
                <a:ea typeface="+mn-ea"/>
                <a:cs typeface="+mn-cs"/>
              </a:rPr>
              <a:t>Amazon cloud computing resources are housed in highly available data center facilities. To provide additional scalability and reliability, each data center facility is located in a specific geographical area, known as a </a:t>
            </a:r>
            <a:r>
              <a:rPr lang="en-US" sz="1200" b="0" i="1" kern="1200" dirty="0">
                <a:solidFill>
                  <a:schemeClr val="tx1"/>
                </a:solidFill>
                <a:effectLst/>
                <a:latin typeface="Arial"/>
                <a:ea typeface="+mn-ea"/>
                <a:cs typeface="+mn-cs"/>
              </a:rPr>
              <a:t>region</a:t>
            </a:r>
            <a:r>
              <a:rPr lang="en-US" sz="1200" b="0" i="0" kern="1200" dirty="0">
                <a:solidFill>
                  <a:schemeClr val="tx1"/>
                </a:solidFill>
                <a:effectLst/>
                <a:latin typeface="Arial"/>
                <a:ea typeface="+mn-ea"/>
                <a:cs typeface="+mn-cs"/>
              </a:rPr>
              <a:t>. </a:t>
            </a:r>
          </a:p>
          <a:p>
            <a:endParaRPr lang="en-US" sz="1200" b="0" i="0"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0023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CloudWatch</a:t>
            </a:r>
            <a:r>
              <a:rPr lang="en-US" baseline="0" dirty="0"/>
              <a:t> metrics are available across the AWS services for hundreds of data points.</a:t>
            </a:r>
          </a:p>
          <a:p>
            <a:pPr marL="171450" indent="-171450">
              <a:buFontTx/>
              <a:buChar char="-"/>
            </a:pPr>
            <a:r>
              <a:rPr lang="en-US" dirty="0"/>
              <a:t>CloudWatch records</a:t>
            </a:r>
            <a:r>
              <a:rPr lang="en-US" baseline="0" dirty="0"/>
              <a:t> metrics statistics across AWS resources and services ranging from core EC2 metrics to higher level metrics.</a:t>
            </a:r>
          </a:p>
          <a:p>
            <a:pPr marL="171450" indent="-171450">
              <a:buFontTx/>
              <a:buChar char="-"/>
            </a:pPr>
            <a:r>
              <a:rPr lang="en-US" baseline="0" dirty="0"/>
              <a:t>Default interval is 5 minutes but can be reduced to 1 minute.</a:t>
            </a:r>
          </a:p>
          <a:p>
            <a:pPr marL="171450" indent="-171450">
              <a:buFontTx/>
              <a:buChar char="-"/>
            </a:pPr>
            <a:r>
              <a:rPr lang="en-US" baseline="0" dirty="0"/>
              <a:t>Retention is 14 days.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489391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wslabs/aws-config-rul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29.xml"/><Relationship Id="rId16" Type="http://schemas.openxmlformats.org/officeDocument/2006/relationships/image" Target="../media/image40.emf"/><Relationship Id="rId1" Type="http://schemas.openxmlformats.org/officeDocument/2006/relationships/slideLayout" Target="../slideLayouts/slideLayout1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hyperlink" Target="http://docs.aws.amazon.com/solutions/latest/ec2-scheduler/welcome.htm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6333" y="225778"/>
            <a:ext cx="1377263" cy="369332"/>
          </a:xfrm>
          <a:prstGeom prst="rect">
            <a:avLst/>
          </a:prstGeom>
          <a:noFill/>
        </p:spPr>
        <p:txBody>
          <a:bodyPr wrap="none" rtlCol="0">
            <a:spAutoFit/>
          </a:bodyPr>
          <a:lstStyle/>
          <a:p>
            <a:r>
              <a:rPr lang="en-US" b="1" dirty="0" err="1">
                <a:solidFill>
                  <a:schemeClr val="bg2"/>
                </a:solidFill>
                <a:latin typeface="Amazon Ember" charset="0"/>
                <a:ea typeface="Amazon Ember" charset="0"/>
                <a:cs typeface="Amazon Ember" charset="0"/>
              </a:rPr>
              <a:t>Changelog</a:t>
            </a:r>
            <a:endParaRPr lang="en-US" b="1" dirty="0">
              <a:solidFill>
                <a:schemeClr val="bg2"/>
              </a:solidFill>
              <a:latin typeface="Amazon Ember" charset="0"/>
              <a:ea typeface="Amazon Ember" charset="0"/>
              <a:cs typeface="Amazon Emb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53011"/>
              </p:ext>
            </p:extLst>
          </p:nvPr>
        </p:nvGraphicFramePr>
        <p:xfrm>
          <a:off x="352778" y="709083"/>
          <a:ext cx="8508999" cy="2083224"/>
        </p:xfrm>
        <a:graphic>
          <a:graphicData uri="http://schemas.openxmlformats.org/drawingml/2006/table">
            <a:tbl>
              <a:tblPr bandRow="1">
                <a:tableStyleId>{68D230F3-CF80-4859-8CE7-A43EE81993B5}</a:tableStyleId>
              </a:tblPr>
              <a:tblGrid>
                <a:gridCol w="1566333">
                  <a:extLst>
                    <a:ext uri="{9D8B030D-6E8A-4147-A177-3AD203B41FA5}">
                      <a16:colId xmlns:a16="http://schemas.microsoft.com/office/drawing/2014/main" val="20000"/>
                    </a:ext>
                  </a:extLst>
                </a:gridCol>
                <a:gridCol w="5446889">
                  <a:extLst>
                    <a:ext uri="{9D8B030D-6E8A-4147-A177-3AD203B41FA5}">
                      <a16:colId xmlns:a16="http://schemas.microsoft.com/office/drawing/2014/main" val="20001"/>
                    </a:ext>
                  </a:extLst>
                </a:gridCol>
                <a:gridCol w="1495777">
                  <a:extLst>
                    <a:ext uri="{9D8B030D-6E8A-4147-A177-3AD203B41FA5}">
                      <a16:colId xmlns:a16="http://schemas.microsoft.com/office/drawing/2014/main" val="20002"/>
                    </a:ext>
                  </a:extLst>
                </a:gridCol>
              </a:tblGrid>
              <a:tr h="370840">
                <a:tc>
                  <a:txBody>
                    <a:bodyPr/>
                    <a:lstStyle/>
                    <a:p>
                      <a:r>
                        <a:rPr lang="en-US" sz="1200" b="1" dirty="0">
                          <a:solidFill>
                            <a:schemeClr val="bg2"/>
                          </a:solidFill>
                          <a:latin typeface="Amazon Ember" charset="0"/>
                          <a:ea typeface="Amazon Ember" charset="0"/>
                          <a:cs typeface="Amazon Ember" charset="0"/>
                        </a:rPr>
                        <a:t>Date</a:t>
                      </a:r>
                    </a:p>
                  </a:txBody>
                  <a:tcPr/>
                </a:tc>
                <a:tc>
                  <a:txBody>
                    <a:bodyPr/>
                    <a:lstStyle/>
                    <a:p>
                      <a:r>
                        <a:rPr lang="en-US" sz="1200" b="1" dirty="0">
                          <a:solidFill>
                            <a:schemeClr val="bg2"/>
                          </a:solidFill>
                          <a:latin typeface="Amazon Ember" charset="0"/>
                          <a:ea typeface="Amazon Ember" charset="0"/>
                          <a:cs typeface="Amazon Ember" charset="0"/>
                        </a:rPr>
                        <a:t>Description of changes</a:t>
                      </a:r>
                    </a:p>
                  </a:txBody>
                  <a:tcPr/>
                </a:tc>
                <a:tc>
                  <a:txBody>
                    <a:bodyPr/>
                    <a:lstStyle/>
                    <a:p>
                      <a:r>
                        <a:rPr lang="en-US" sz="1200" b="1" dirty="0">
                          <a:solidFill>
                            <a:schemeClr val="bg2"/>
                          </a:solidFill>
                          <a:latin typeface="Amazon Ember" charset="0"/>
                          <a:ea typeface="Amazon Ember" charset="0"/>
                          <a:cs typeface="Amazon Ember" charset="0"/>
                        </a:rPr>
                        <a:t>Author</a:t>
                      </a:r>
                    </a:p>
                  </a:txBody>
                  <a:tcPr/>
                </a:tc>
                <a:extLst>
                  <a:ext uri="{0D108BD9-81ED-4DB2-BD59-A6C34878D82A}">
                    <a16:rowId xmlns:a16="http://schemas.microsoft.com/office/drawing/2014/main" val="10000"/>
                  </a:ext>
                </a:extLst>
              </a:tr>
              <a:tr h="884344">
                <a:tc>
                  <a:txBody>
                    <a:bodyPr/>
                    <a:lstStyle/>
                    <a:p>
                      <a:r>
                        <a:rPr lang="en-US" sz="1200" dirty="0">
                          <a:solidFill>
                            <a:schemeClr val="bg2"/>
                          </a:solidFill>
                          <a:latin typeface="Amazon Ember" charset="0"/>
                          <a:ea typeface="Amazon Ember" charset="0"/>
                          <a:cs typeface="Amazon Ember" charset="0"/>
                        </a:rPr>
                        <a:t>10.21.16</a:t>
                      </a:r>
                    </a:p>
                  </a:txBody>
                  <a:tcPr/>
                </a:tc>
                <a:tc>
                  <a:txBody>
                    <a:bodyPr/>
                    <a:lstStyle/>
                    <a:p>
                      <a:pPr marL="285750" indent="-285750">
                        <a:buFont typeface="Arial"/>
                        <a:buChar char="•"/>
                      </a:pPr>
                      <a:r>
                        <a:rPr lang="en-US" sz="1200" baseline="0" dirty="0">
                          <a:solidFill>
                            <a:schemeClr val="bg2"/>
                          </a:solidFill>
                          <a:latin typeface="Amazon Ember" charset="0"/>
                          <a:ea typeface="Amazon Ember" charset="0"/>
                          <a:cs typeface="Amazon Ember" charset="0"/>
                        </a:rPr>
                        <a:t>Initial draft created</a:t>
                      </a:r>
                      <a:endParaRPr lang="en-US" sz="1200" dirty="0">
                        <a:solidFill>
                          <a:schemeClr val="bg2"/>
                        </a:solidFill>
                        <a:latin typeface="Amazon Ember" charset="0"/>
                        <a:ea typeface="Amazon Ember" charset="0"/>
                        <a:cs typeface="Amazon Ember" charset="0"/>
                      </a:endParaRPr>
                    </a:p>
                  </a:txBody>
                  <a:tcPr/>
                </a:tc>
                <a:tc>
                  <a:txBody>
                    <a:bodyPr/>
                    <a:lstStyle/>
                    <a:p>
                      <a:r>
                        <a:rPr lang="en-US" sz="1200" dirty="0" err="1">
                          <a:solidFill>
                            <a:schemeClr val="bg2"/>
                          </a:solidFill>
                          <a:latin typeface="Amazon Ember" charset="0"/>
                          <a:ea typeface="Amazon Ember" charset="0"/>
                          <a:cs typeface="Amazon Ember" charset="0"/>
                        </a:rPr>
                        <a:t>cworrell</a:t>
                      </a:r>
                      <a:r>
                        <a:rPr lang="en-US" sz="1200" baseline="0" dirty="0">
                          <a:solidFill>
                            <a:schemeClr val="bg2"/>
                          </a:solidFill>
                          <a:latin typeface="Amazon Ember" charset="0"/>
                          <a:ea typeface="Amazon Ember" charset="0"/>
                          <a:cs typeface="Amazon Ember" charset="0"/>
                        </a:rPr>
                        <a:t>, </a:t>
                      </a:r>
                      <a:r>
                        <a:rPr lang="en-US" sz="1200" baseline="0" dirty="0" err="1">
                          <a:solidFill>
                            <a:schemeClr val="bg2"/>
                          </a:solidFill>
                          <a:latin typeface="Amazon Ember" charset="0"/>
                          <a:ea typeface="Amazon Ember" charset="0"/>
                          <a:cs typeface="Amazon Ember" charset="0"/>
                        </a:rPr>
                        <a:t>aleksant</a:t>
                      </a:r>
                      <a:endParaRPr lang="en-US" sz="1200" dirty="0">
                        <a:solidFill>
                          <a:schemeClr val="bg2"/>
                        </a:solidFill>
                        <a:latin typeface="Amazon Ember" charset="0"/>
                        <a:ea typeface="Amazon Ember" charset="0"/>
                        <a:cs typeface="Amazon Ember" charset="0"/>
                      </a:endParaRPr>
                    </a:p>
                  </a:txBody>
                  <a:tcPr/>
                </a:tc>
                <a:extLst>
                  <a:ext uri="{0D108BD9-81ED-4DB2-BD59-A6C34878D82A}">
                    <a16:rowId xmlns:a16="http://schemas.microsoft.com/office/drawing/2014/main" val="10001"/>
                  </a:ext>
                </a:extLst>
              </a:tr>
              <a:tr h="444077">
                <a:tc>
                  <a:txBody>
                    <a:bodyPr/>
                    <a:lstStyle/>
                    <a:p>
                      <a:r>
                        <a:rPr lang="en-US" sz="1200" dirty="0">
                          <a:solidFill>
                            <a:schemeClr val="bg2"/>
                          </a:solidFill>
                          <a:latin typeface="Amazon Ember" charset="0"/>
                          <a:ea typeface="Amazon Ember" charset="0"/>
                          <a:cs typeface="Amazon Ember" charset="0"/>
                        </a:rPr>
                        <a:t>10.31.17</a:t>
                      </a:r>
                    </a:p>
                  </a:txBody>
                  <a:tcPr/>
                </a:tc>
                <a:tc>
                  <a:txBody>
                    <a:bodyPr/>
                    <a:lstStyle/>
                    <a:p>
                      <a:pPr marL="285750" indent="-285750">
                        <a:buFont typeface="Arial"/>
                        <a:buChar char="•"/>
                      </a:pPr>
                      <a:r>
                        <a:rPr lang="en-US" sz="1200" dirty="0">
                          <a:solidFill>
                            <a:schemeClr val="bg2"/>
                          </a:solidFill>
                          <a:latin typeface="Amazon Ember" charset="0"/>
                          <a:ea typeface="Amazon Ember" charset="0"/>
                          <a:cs typeface="Amazon Ember" charset="0"/>
                        </a:rPr>
                        <a:t>Updated to new AWS branding</a:t>
                      </a:r>
                      <a:r>
                        <a:rPr lang="en-US" sz="1200" baseline="0" dirty="0">
                          <a:solidFill>
                            <a:schemeClr val="bg2"/>
                          </a:solidFill>
                          <a:latin typeface="Amazon Ember" charset="0"/>
                          <a:ea typeface="Amazon Ember" charset="0"/>
                          <a:cs typeface="Amazon Ember" charset="0"/>
                        </a:rPr>
                        <a:t> and </a:t>
                      </a:r>
                      <a:r>
                        <a:rPr lang="en-US" sz="1200" dirty="0">
                          <a:solidFill>
                            <a:schemeClr val="bg2"/>
                          </a:solidFill>
                          <a:latin typeface="Amazon Ember" charset="0"/>
                          <a:ea typeface="Amazon Ember" charset="0"/>
                          <a:cs typeface="Amazon Ember" charset="0"/>
                        </a:rPr>
                        <a:t>new PPT template. Minor layout cleanup of a few cluttered slides</a:t>
                      </a:r>
                    </a:p>
                  </a:txBody>
                  <a:tcPr/>
                </a:tc>
                <a:tc>
                  <a:txBody>
                    <a:bodyPr/>
                    <a:lstStyle/>
                    <a:p>
                      <a:r>
                        <a:rPr lang="en-US" sz="1200" dirty="0" err="1">
                          <a:solidFill>
                            <a:schemeClr val="bg2"/>
                          </a:solidFill>
                          <a:latin typeface="Amazon Ember" charset="0"/>
                          <a:ea typeface="Amazon Ember" charset="0"/>
                          <a:cs typeface="Amazon Ember" charset="0"/>
                        </a:rPr>
                        <a:t>deskaran</a:t>
                      </a:r>
                      <a:endParaRPr lang="en-US" sz="1200" dirty="0">
                        <a:solidFill>
                          <a:schemeClr val="bg2"/>
                        </a:solidFill>
                        <a:latin typeface="Amazon Ember" charset="0"/>
                        <a:ea typeface="Amazon Ember" charset="0"/>
                        <a:cs typeface="Amazon Ember" charset="0"/>
                      </a:endParaRPr>
                    </a:p>
                  </a:txBody>
                  <a:tcPr/>
                </a:tc>
                <a:extLst>
                  <a:ext uri="{0D108BD9-81ED-4DB2-BD59-A6C34878D82A}">
                    <a16:rowId xmlns:a16="http://schemas.microsoft.com/office/drawing/2014/main" val="10002"/>
                  </a:ext>
                </a:extLst>
              </a:tr>
              <a:tr h="370840">
                <a:tc>
                  <a:txBody>
                    <a:bodyPr/>
                    <a:lstStyle/>
                    <a:p>
                      <a:endParaRPr lang="en-US" sz="1200" dirty="0">
                        <a:solidFill>
                          <a:schemeClr val="bg2"/>
                        </a:solidFill>
                        <a:latin typeface="Amazon Ember" charset="0"/>
                        <a:ea typeface="Amazon Ember" charset="0"/>
                        <a:cs typeface="Amazon Ember" charset="0"/>
                      </a:endParaRPr>
                    </a:p>
                  </a:txBody>
                  <a:tcPr/>
                </a:tc>
                <a:tc>
                  <a:txBody>
                    <a:bodyPr/>
                    <a:lstStyle/>
                    <a:p>
                      <a:pPr marL="285750" indent="-285750">
                        <a:buFont typeface="Arial"/>
                        <a:buChar char="•"/>
                      </a:pPr>
                      <a:endParaRPr lang="en-US" sz="1200" baseline="0" dirty="0">
                        <a:solidFill>
                          <a:schemeClr val="bg2"/>
                        </a:solidFill>
                        <a:latin typeface="Amazon Ember" charset="0"/>
                        <a:ea typeface="Amazon Ember" charset="0"/>
                        <a:cs typeface="Amazon Ember" charset="0"/>
                      </a:endParaRPr>
                    </a:p>
                  </a:txBody>
                  <a:tcPr/>
                </a:tc>
                <a:tc>
                  <a:txBody>
                    <a:bodyPr/>
                    <a:lstStyle/>
                    <a:p>
                      <a:endParaRPr lang="en-US" sz="1200" dirty="0">
                        <a:solidFill>
                          <a:schemeClr val="bg2"/>
                        </a:solidFill>
                        <a:latin typeface="Amazon Ember" charset="0"/>
                        <a:ea typeface="Amazon Ember" charset="0"/>
                        <a:cs typeface="Amazon Ember"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8022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832" y="1528268"/>
            <a:ext cx="3380382" cy="2246769"/>
          </a:xfrm>
          <a:prstGeom prst="rect">
            <a:avLst/>
          </a:prstGeom>
        </p:spPr>
        <p:txBody>
          <a:bodyPr wrap="square">
            <a:spAutoFit/>
          </a:bodyPr>
          <a:lstStyle/>
          <a:p>
            <a:pPr marL="457200" indent="-457200">
              <a:buFontTx/>
              <a:buChar char="-"/>
            </a:pPr>
            <a:r>
              <a:rPr lang="en-US" sz="2800" dirty="0">
                <a:solidFill>
                  <a:schemeClr val="bg1"/>
                </a:solidFill>
                <a:latin typeface="Amazon Ember" charset="0"/>
                <a:ea typeface="Amazon Ember" charset="0"/>
                <a:cs typeface="Amazon Ember" charset="0"/>
              </a:rPr>
              <a:t>Metrics</a:t>
            </a:r>
          </a:p>
          <a:p>
            <a:pPr marL="457200" indent="-457200">
              <a:buFontTx/>
              <a:buChar char="-"/>
            </a:pPr>
            <a:r>
              <a:rPr lang="en-US" sz="2800" dirty="0">
                <a:solidFill>
                  <a:schemeClr val="bg1"/>
                </a:solidFill>
                <a:latin typeface="Amazon Ember" charset="0"/>
                <a:ea typeface="Amazon Ember" charset="0"/>
                <a:cs typeface="Amazon Ember" charset="0"/>
              </a:rPr>
              <a:t>Namespaces</a:t>
            </a:r>
          </a:p>
          <a:p>
            <a:pPr marL="457200" indent="-457200">
              <a:buFontTx/>
              <a:buChar char="-"/>
            </a:pPr>
            <a:r>
              <a:rPr lang="en-US" sz="2800" dirty="0">
                <a:solidFill>
                  <a:schemeClr val="bg1"/>
                </a:solidFill>
                <a:latin typeface="Amazon Ember" charset="0"/>
                <a:ea typeface="Amazon Ember" charset="0"/>
                <a:cs typeface="Amazon Ember" charset="0"/>
              </a:rPr>
              <a:t>Dimensions</a:t>
            </a:r>
          </a:p>
          <a:p>
            <a:pPr marL="457200" indent="-457200">
              <a:buFontTx/>
              <a:buChar char="-"/>
            </a:pPr>
            <a:r>
              <a:rPr lang="en-US" sz="2800" dirty="0">
                <a:solidFill>
                  <a:schemeClr val="bg1"/>
                </a:solidFill>
                <a:latin typeface="Amazon Ember" charset="0"/>
                <a:ea typeface="Amazon Ember" charset="0"/>
                <a:cs typeface="Amazon Ember" charset="0"/>
              </a:rPr>
              <a:t>Time Stamps</a:t>
            </a:r>
          </a:p>
          <a:p>
            <a:pPr marL="457200" indent="-457200">
              <a:buFontTx/>
              <a:buChar char="-"/>
            </a:pPr>
            <a:r>
              <a:rPr lang="en-US" sz="2800" dirty="0">
                <a:solidFill>
                  <a:schemeClr val="bg1"/>
                </a:solidFill>
                <a:latin typeface="Amazon Ember" charset="0"/>
                <a:ea typeface="Amazon Ember" charset="0"/>
                <a:cs typeface="Amazon Ember" charset="0"/>
              </a:rPr>
              <a:t>Units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1"/>
                </a:solidFill>
                <a:latin typeface="Amazon Ember" charset="0"/>
                <a:ea typeface="Amazon Ember" charset="0"/>
                <a:cs typeface="Amazon Ember" charset="0"/>
              </a:rPr>
              <a:t>Amazon CloudWatch Concepts</a:t>
            </a:r>
          </a:p>
        </p:txBody>
      </p:sp>
      <p:sp>
        <p:nvSpPr>
          <p:cNvPr id="5" name="Rectangle 4"/>
          <p:cNvSpPr/>
          <p:nvPr/>
        </p:nvSpPr>
        <p:spPr>
          <a:xfrm>
            <a:off x="4761622" y="1528267"/>
            <a:ext cx="3380382" cy="2246769"/>
          </a:xfrm>
          <a:prstGeom prst="rect">
            <a:avLst/>
          </a:prstGeom>
        </p:spPr>
        <p:txBody>
          <a:bodyPr wrap="square">
            <a:spAutoFit/>
          </a:bodyPr>
          <a:lstStyle/>
          <a:p>
            <a:pPr marL="457200" indent="-457200">
              <a:buFontTx/>
              <a:buChar char="-"/>
            </a:pPr>
            <a:r>
              <a:rPr lang="en-US" sz="2800" dirty="0">
                <a:solidFill>
                  <a:schemeClr val="bg1"/>
                </a:solidFill>
                <a:latin typeface="Amazon Ember" charset="0"/>
                <a:ea typeface="Amazon Ember" charset="0"/>
                <a:cs typeface="Amazon Ember" charset="0"/>
              </a:rPr>
              <a:t>Statistics</a:t>
            </a:r>
          </a:p>
          <a:p>
            <a:pPr marL="457200" indent="-457200">
              <a:buFontTx/>
              <a:buChar char="-"/>
            </a:pPr>
            <a:r>
              <a:rPr lang="en-US" sz="2800" dirty="0">
                <a:solidFill>
                  <a:schemeClr val="bg1"/>
                </a:solidFill>
                <a:latin typeface="Amazon Ember" charset="0"/>
                <a:ea typeface="Amazon Ember" charset="0"/>
                <a:cs typeface="Amazon Ember" charset="0"/>
              </a:rPr>
              <a:t>Periods</a:t>
            </a:r>
          </a:p>
          <a:p>
            <a:pPr marL="457200" indent="-457200">
              <a:buFontTx/>
              <a:buChar char="-"/>
            </a:pPr>
            <a:r>
              <a:rPr lang="en-US" sz="2800" dirty="0">
                <a:solidFill>
                  <a:schemeClr val="bg1"/>
                </a:solidFill>
                <a:latin typeface="Amazon Ember" charset="0"/>
                <a:ea typeface="Amazon Ember" charset="0"/>
                <a:cs typeface="Amazon Ember" charset="0"/>
              </a:rPr>
              <a:t>Aggregation</a:t>
            </a:r>
          </a:p>
          <a:p>
            <a:pPr marL="457200" indent="-457200">
              <a:buFontTx/>
              <a:buChar char="-"/>
            </a:pPr>
            <a:r>
              <a:rPr lang="en-US" sz="2800" dirty="0">
                <a:solidFill>
                  <a:schemeClr val="bg1"/>
                </a:solidFill>
                <a:latin typeface="Amazon Ember" charset="0"/>
                <a:ea typeface="Amazon Ember" charset="0"/>
                <a:cs typeface="Amazon Ember" charset="0"/>
              </a:rPr>
              <a:t>Alarms</a:t>
            </a:r>
          </a:p>
          <a:p>
            <a:pPr marL="457200" indent="-457200">
              <a:buFontTx/>
              <a:buChar char="-"/>
            </a:pPr>
            <a:r>
              <a:rPr lang="en-US" sz="2800" dirty="0">
                <a:solidFill>
                  <a:schemeClr val="bg1"/>
                </a:solidFill>
                <a:latin typeface="Amazon Ember" charset="0"/>
                <a:ea typeface="Amazon Ember" charset="0"/>
                <a:cs typeface="Amazon Ember" charset="0"/>
              </a:rPr>
              <a:t>Regions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29514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875201"/>
            <a:ext cx="7566536" cy="3816429"/>
          </a:xfrm>
          <a:prstGeom prst="rect">
            <a:avLst/>
          </a:prstGeom>
        </p:spPr>
        <p:txBody>
          <a:bodyPr wrap="square">
            <a:spAutoFit/>
          </a:bodyPr>
          <a:lstStyle/>
          <a:p>
            <a:r>
              <a:rPr lang="en-US" sz="2000" b="1" dirty="0">
                <a:solidFill>
                  <a:schemeClr val="accent1"/>
                </a:solidFill>
                <a:latin typeface="Amazon Ember" charset="0"/>
                <a:ea typeface="Amazon Ember" charset="0"/>
                <a:cs typeface="Amazon Ember" charset="0"/>
              </a:rPr>
              <a:t>Metrics</a:t>
            </a:r>
            <a:r>
              <a:rPr lang="en-US" sz="2000" dirty="0">
                <a:solidFill>
                  <a:schemeClr val="accent1"/>
                </a:solidFill>
                <a:latin typeface="Amazon Ember" charset="0"/>
                <a:ea typeface="Amazon Ember" charset="0"/>
                <a:cs typeface="Amazon Ember" charset="0"/>
              </a:rPr>
              <a:t> </a:t>
            </a:r>
            <a:r>
              <a:rPr lang="en-US" sz="2000" dirty="0">
                <a:solidFill>
                  <a:schemeClr val="bg1"/>
                </a:solidFill>
                <a:latin typeface="Amazon Ember" charset="0"/>
                <a:ea typeface="Amazon Ember" charset="0"/>
                <a:cs typeface="Amazon Ember" charset="0"/>
              </a:rPr>
              <a:t>– Data about the performance of your systems. </a:t>
            </a:r>
            <a:br>
              <a:rPr lang="en-US" sz="2000" dirty="0">
                <a:solidFill>
                  <a:schemeClr val="bg1"/>
                </a:solidFill>
                <a:latin typeface="Amazon Ember" charset="0"/>
                <a:ea typeface="Amazon Ember" charset="0"/>
                <a:cs typeface="Amazon Ember" charset="0"/>
              </a:rPr>
            </a:br>
            <a:br>
              <a:rPr lang="en-US" sz="2000" dirty="0">
                <a:solidFill>
                  <a:schemeClr val="bg1"/>
                </a:solidFill>
                <a:latin typeface="Amazon Ember" charset="0"/>
                <a:ea typeface="Amazon Ember" charset="0"/>
                <a:cs typeface="Amazon Ember" charset="0"/>
              </a:rPr>
            </a:br>
            <a:r>
              <a:rPr lang="en-US" sz="2000" b="1" dirty="0">
                <a:solidFill>
                  <a:schemeClr val="accent1"/>
                </a:solidFill>
                <a:latin typeface="Amazon Ember" charset="0"/>
                <a:ea typeface="Amazon Ember" charset="0"/>
                <a:cs typeface="Amazon Ember" charset="0"/>
              </a:rPr>
              <a:t>Examples</a:t>
            </a:r>
            <a:r>
              <a:rPr lang="en-US" sz="2000" b="1" dirty="0">
                <a:solidFill>
                  <a:schemeClr val="bg1"/>
                </a:solidFill>
                <a:latin typeface="Amazon Ember" charset="0"/>
                <a:ea typeface="Amazon Ember" charset="0"/>
                <a:cs typeface="Amazon Ember" charset="0"/>
              </a:rPr>
              <a:t>:</a:t>
            </a:r>
          </a:p>
          <a:p>
            <a:endParaRPr lang="en-US" sz="2000"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EC2 – </a:t>
            </a:r>
            <a:r>
              <a:rPr lang="en-US" dirty="0" err="1">
                <a:solidFill>
                  <a:schemeClr val="bg1"/>
                </a:solidFill>
                <a:latin typeface="Amazon Ember" charset="0"/>
                <a:ea typeface="Amazon Ember" charset="0"/>
                <a:cs typeface="Amazon Ember" charset="0"/>
              </a:rPr>
              <a:t>CPUUtilization</a:t>
            </a:r>
            <a:r>
              <a:rPr lang="en-US" dirty="0">
                <a:solidFill>
                  <a:schemeClr val="bg1"/>
                </a:solidFill>
                <a:latin typeface="Amazon Ember" charset="0"/>
                <a:ea typeface="Amazon Ember" charset="0"/>
                <a:cs typeface="Amazon Ember" charset="0"/>
              </a:rPr>
              <a:t>, Network In/Out</a:t>
            </a:r>
          </a:p>
          <a:p>
            <a:r>
              <a:rPr lang="en-US" dirty="0">
                <a:solidFill>
                  <a:schemeClr val="bg1"/>
                </a:solidFill>
                <a:latin typeface="Amazon Ember" charset="0"/>
                <a:ea typeface="Amazon Ember" charset="0"/>
                <a:cs typeface="Amazon Ember" charset="0"/>
              </a:rPr>
              <a:t>EBS - </a:t>
            </a:r>
            <a:r>
              <a:rPr lang="en-US" dirty="0" err="1">
                <a:solidFill>
                  <a:schemeClr val="bg1"/>
                </a:solidFill>
                <a:latin typeface="Amazon Ember" charset="0"/>
                <a:ea typeface="Amazon Ember" charset="0"/>
                <a:cs typeface="Amazon Ember" charset="0"/>
              </a:rPr>
              <a:t>DiskRead</a:t>
            </a:r>
            <a:r>
              <a:rPr lang="en-US" dirty="0">
                <a:solidFill>
                  <a:schemeClr val="bg1"/>
                </a:solidFill>
                <a:latin typeface="Amazon Ember" charset="0"/>
                <a:ea typeface="Amazon Ember" charset="0"/>
                <a:cs typeface="Amazon Ember" charset="0"/>
              </a:rPr>
              <a:t>/Write &amp; Ops/Bytes</a:t>
            </a:r>
          </a:p>
          <a:p>
            <a:r>
              <a:rPr lang="en-US" dirty="0">
                <a:solidFill>
                  <a:schemeClr val="bg1"/>
                </a:solidFill>
                <a:latin typeface="Amazon Ember" charset="0"/>
                <a:ea typeface="Amazon Ember" charset="0"/>
                <a:cs typeface="Amazon Ember" charset="0"/>
              </a:rPr>
              <a:t>RDS – </a:t>
            </a:r>
            <a:r>
              <a:rPr lang="en-US" dirty="0" err="1">
                <a:solidFill>
                  <a:schemeClr val="bg1"/>
                </a:solidFill>
                <a:latin typeface="Amazon Ember" charset="0"/>
                <a:ea typeface="Amazon Ember" charset="0"/>
                <a:cs typeface="Amazon Ember" charset="0"/>
              </a:rPr>
              <a:t>BufferCacheHitRatio</a:t>
            </a:r>
            <a:r>
              <a:rPr lang="en-US" dirty="0">
                <a:solidFill>
                  <a:schemeClr val="bg1"/>
                </a:solidFill>
                <a:latin typeface="Amazon Ember" charset="0"/>
                <a:ea typeface="Amazon Ember" charset="0"/>
                <a:cs typeface="Amazon Ember" charset="0"/>
              </a:rPr>
              <a:t>, </a:t>
            </a:r>
            <a:r>
              <a:rPr lang="en-US" dirty="0" err="1">
                <a:solidFill>
                  <a:schemeClr val="bg1"/>
                </a:solidFill>
                <a:latin typeface="Amazon Ember" charset="0"/>
                <a:ea typeface="Amazon Ember" charset="0"/>
                <a:cs typeface="Amazon Ember" charset="0"/>
              </a:rPr>
              <a:t>CommitLatency</a:t>
            </a:r>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S3 - </a:t>
            </a:r>
            <a:r>
              <a:rPr lang="en-US" dirty="0" err="1">
                <a:solidFill>
                  <a:schemeClr val="bg1"/>
                </a:solidFill>
                <a:latin typeface="Amazon Ember" charset="0"/>
                <a:ea typeface="Amazon Ember" charset="0"/>
                <a:cs typeface="Amazon Ember" charset="0"/>
              </a:rPr>
              <a:t>NumberOfObjects</a:t>
            </a:r>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Custom - </a:t>
            </a:r>
            <a:r>
              <a:rPr lang="en-US" i="1" dirty="0">
                <a:solidFill>
                  <a:schemeClr val="bg1"/>
                </a:solidFill>
                <a:latin typeface="Amazon Ember" charset="0"/>
                <a:ea typeface="Amazon Ember" charset="0"/>
                <a:cs typeface="Amazon Ember" charset="0"/>
              </a:rPr>
              <a:t>put-metric-data API Call</a:t>
            </a:r>
          </a:p>
          <a:p>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Default Interval – 5 Minutes</a:t>
            </a:r>
          </a:p>
          <a:p>
            <a:r>
              <a:rPr lang="en-US" dirty="0">
                <a:solidFill>
                  <a:schemeClr val="bg1"/>
                </a:solidFill>
                <a:latin typeface="Amazon Ember" charset="0"/>
                <a:ea typeface="Amazon Ember" charset="0"/>
                <a:cs typeface="Amazon Ember" charset="0"/>
              </a:rPr>
              <a:t>Enhanced Interval  – 1 Minute</a:t>
            </a:r>
          </a:p>
          <a:p>
            <a:r>
              <a:rPr lang="en-US" dirty="0">
                <a:solidFill>
                  <a:schemeClr val="bg1"/>
                </a:solidFill>
                <a:latin typeface="Amazon Ember" charset="0"/>
                <a:ea typeface="Amazon Ember" charset="0"/>
                <a:cs typeface="Amazon Ember" charset="0"/>
              </a:rPr>
              <a:t>Retention – 2 Weeks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1"/>
                </a:solidFill>
                <a:latin typeface="Amazon Ember" charset="0"/>
                <a:ea typeface="Amazon Ember" charset="0"/>
                <a:cs typeface="Amazon Ember" charset="0"/>
              </a:rPr>
              <a:t>Amazon CloudWatch Metrics Examples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71012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6789" y="114936"/>
            <a:ext cx="8205304" cy="545149"/>
          </a:xfrm>
        </p:spPr>
        <p:txBody>
          <a:bodyPr>
            <a:normAutofit/>
          </a:bodyPr>
          <a:lstStyle/>
          <a:p>
            <a:r>
              <a:rPr lang="en-US" b="1" dirty="0">
                <a:latin typeface="Amazon Ember" charset="0"/>
                <a:ea typeface="Amazon Ember" charset="0"/>
                <a:cs typeface="Amazon Ember" charset="0"/>
              </a:rPr>
              <a:t>Key CloudWatch Capabilities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511" y="387601"/>
            <a:ext cx="877581" cy="8775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092" y="3520980"/>
            <a:ext cx="1175567" cy="102916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091" y="2197099"/>
            <a:ext cx="1157575" cy="115757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588" y="1435100"/>
            <a:ext cx="964121" cy="964121"/>
          </a:xfrm>
          <a:prstGeom prst="rect">
            <a:avLst/>
          </a:prstGeom>
        </p:spPr>
      </p:pic>
      <p:sp>
        <p:nvSpPr>
          <p:cNvPr id="7" name="Rectangle 6"/>
          <p:cNvSpPr/>
          <p:nvPr/>
        </p:nvSpPr>
        <p:spPr>
          <a:xfrm>
            <a:off x="336789" y="826391"/>
            <a:ext cx="6367722" cy="3785652"/>
          </a:xfrm>
          <a:prstGeom prst="rect">
            <a:avLst/>
          </a:prstGeom>
        </p:spPr>
        <p:txBody>
          <a:bodyPr wrap="square">
            <a:spAutoFit/>
          </a:bodyPr>
          <a:lstStyle/>
          <a:p>
            <a:pPr marL="342900" indent="-342900">
              <a:buFontTx/>
              <a:buChar char="-"/>
            </a:pPr>
            <a:r>
              <a:rPr lang="en-US" sz="2000" dirty="0">
                <a:solidFill>
                  <a:schemeClr val="bg2"/>
                </a:solidFill>
                <a:latin typeface="Amazon Ember" charset="0"/>
                <a:ea typeface="Amazon Ember" charset="0"/>
                <a:cs typeface="Amazon Ember" charset="0"/>
              </a:rPr>
              <a:t>Monitors your AWS resources in real time.</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to </a:t>
            </a:r>
            <a:r>
              <a:rPr lang="en-US" sz="2000" dirty="0">
                <a:solidFill>
                  <a:schemeClr val="bg2"/>
                </a:solidFill>
                <a:latin typeface="Amazon Ember" charset="0"/>
                <a:ea typeface="Amazon Ember" charset="0"/>
                <a:cs typeface="Amazon Ember" charset="0"/>
              </a:rPr>
              <a:t>track built in and custom metrics.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Alarms </a:t>
            </a:r>
            <a:r>
              <a:rPr lang="en-US" sz="2000" dirty="0">
                <a:solidFill>
                  <a:schemeClr val="bg2"/>
                </a:solidFill>
                <a:latin typeface="Amazon Ember" charset="0"/>
                <a:ea typeface="Amazon Ember" charset="0"/>
                <a:cs typeface="Amazon Ember" charset="0"/>
              </a:rPr>
              <a:t>for desired conditions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Events </a:t>
            </a:r>
            <a:r>
              <a:rPr lang="en-US" sz="2000" dirty="0">
                <a:solidFill>
                  <a:schemeClr val="bg2"/>
                </a:solidFill>
                <a:latin typeface="Amazon Ember" charset="0"/>
                <a:ea typeface="Amazon Ember" charset="0"/>
                <a:cs typeface="Amazon Ember" charset="0"/>
              </a:rPr>
              <a:t>to automate responses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Logs </a:t>
            </a:r>
            <a:r>
              <a:rPr lang="en-US" sz="2000" dirty="0">
                <a:solidFill>
                  <a:schemeClr val="bg2"/>
                </a:solidFill>
                <a:latin typeface="Amazon Ember" charset="0"/>
                <a:ea typeface="Amazon Ember" charset="0"/>
                <a:cs typeface="Amazon Ember" charset="0"/>
              </a:rPr>
              <a:t>for log collection, aggregation and monitoring </a:t>
            </a:r>
          </a:p>
          <a:p>
            <a:pPr marL="342900" indent="-342900">
              <a:buFontTx/>
              <a:buChar char="-"/>
            </a:pP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Dashboards</a:t>
            </a:r>
            <a:r>
              <a:rPr lang="en-US" sz="2000" dirty="0">
                <a:solidFill>
                  <a:schemeClr val="bg2"/>
                </a:solidFill>
                <a:latin typeface="Amazon Ember" charset="0"/>
                <a:ea typeface="Amazon Ember" charset="0"/>
                <a:cs typeface="Amazon Ember" charset="0"/>
              </a:rPr>
              <a:t> for customized views across resources</a:t>
            </a:r>
          </a:p>
        </p:txBody>
      </p:sp>
    </p:spTree>
    <p:extLst>
      <p:ext uri="{BB962C8B-B14F-4D97-AF65-F5344CB8AC3E}">
        <p14:creationId xmlns:p14="http://schemas.microsoft.com/office/powerpoint/2010/main" val="1129063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57"/>
          <p:cNvSpPr/>
          <p:nvPr/>
        </p:nvSpPr>
        <p:spPr>
          <a:xfrm>
            <a:off x="2847745" y="1798540"/>
            <a:ext cx="3448510" cy="2511244"/>
          </a:xfrm>
          <a:prstGeom prst="rect">
            <a:avLst/>
          </a:prstGeom>
          <a:solidFill>
            <a:srgbClr val="032E06"/>
          </a:solidFill>
          <a:ln w="3175">
            <a:solidFill>
              <a:schemeClr val="accent4">
                <a:lumMod val="20000"/>
                <a:lumOff val="80000"/>
              </a:schemeClr>
            </a:solidFill>
            <a:miter lim="400000"/>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 name="Shape 558"/>
          <p:cNvSpPr/>
          <p:nvPr/>
        </p:nvSpPr>
        <p:spPr>
          <a:xfrm>
            <a:off x="386946" y="136319"/>
            <a:ext cx="8095788" cy="54627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err="1">
                <a:solidFill>
                  <a:schemeClr val="bg2"/>
                </a:solidFill>
                <a:latin typeface="Amazon Ember" charset="0"/>
                <a:ea typeface="Amazon Ember" charset="0"/>
                <a:cs typeface="Amazon Ember" charset="0"/>
              </a:rPr>
              <a:t>CloudWatch</a:t>
            </a:r>
            <a:r>
              <a:rPr sz="2800" b="1" dirty="0">
                <a:solidFill>
                  <a:schemeClr val="bg2"/>
                </a:solidFill>
                <a:latin typeface="Amazon Ember" charset="0"/>
                <a:ea typeface="Amazon Ember" charset="0"/>
                <a:cs typeface="Amazon Ember" charset="0"/>
              </a:rPr>
              <a:t> Metrics &amp; Alarms</a:t>
            </a:r>
          </a:p>
        </p:txBody>
      </p:sp>
      <p:sp>
        <p:nvSpPr>
          <p:cNvPr id="5" name="Shape 559"/>
          <p:cNvSpPr/>
          <p:nvPr/>
        </p:nvSpPr>
        <p:spPr>
          <a:xfrm>
            <a:off x="772063" y="1809409"/>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 xmlns:ma14="http://schemas.microsoft.com/office/mac/drawingml/2011/main"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AWS</a:t>
            </a:r>
          </a:p>
          <a:p>
            <a:pPr lvl="0" algn="ctr" defTabSz="825500"/>
            <a:r>
              <a:rPr sz="1200">
                <a:solidFill>
                  <a:schemeClr val="bg2"/>
                </a:solidFill>
                <a:latin typeface="Amazon Ember" charset="0"/>
                <a:ea typeface="Amazon Ember" charset="0"/>
                <a:cs typeface="Amazon Ember" charset="0"/>
                <a:sym typeface="Helvetica Neue Light"/>
              </a:rPr>
              <a:t>Resource</a:t>
            </a:r>
          </a:p>
        </p:txBody>
      </p:sp>
      <p:sp>
        <p:nvSpPr>
          <p:cNvPr id="6" name="Shape 560"/>
          <p:cNvSpPr/>
          <p:nvPr/>
        </p:nvSpPr>
        <p:spPr>
          <a:xfrm>
            <a:off x="772063" y="3248254"/>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 xmlns:ma14="http://schemas.microsoft.com/office/mac/drawingml/2011/main"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Your</a:t>
            </a:r>
          </a:p>
          <a:p>
            <a:pPr lvl="0" algn="ctr" defTabSz="825500"/>
            <a:r>
              <a:rPr sz="1200">
                <a:solidFill>
                  <a:schemeClr val="bg2"/>
                </a:solidFill>
                <a:latin typeface="Amazon Ember" charset="0"/>
                <a:ea typeface="Amazon Ember" charset="0"/>
                <a:cs typeface="Amazon Ember" charset="0"/>
                <a:sym typeface="Helvetica Neue Light"/>
              </a:rPr>
              <a:t>Custom</a:t>
            </a:r>
          </a:p>
          <a:p>
            <a:pPr lvl="0" algn="ctr" defTabSz="825500"/>
            <a:r>
              <a:rPr sz="1200">
                <a:solidFill>
                  <a:schemeClr val="bg2"/>
                </a:solidFill>
                <a:latin typeface="Amazon Ember" charset="0"/>
                <a:ea typeface="Amazon Ember" charset="0"/>
                <a:cs typeface="Amazon Ember" charset="0"/>
                <a:sym typeface="Helvetica Neue Light"/>
              </a:rPr>
              <a:t>Data</a:t>
            </a:r>
          </a:p>
        </p:txBody>
      </p:sp>
      <p:sp>
        <p:nvSpPr>
          <p:cNvPr id="7" name="Shape 561"/>
          <p:cNvSpPr/>
          <p:nvPr/>
        </p:nvSpPr>
        <p:spPr>
          <a:xfrm>
            <a:off x="2924354"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Metric</a:t>
            </a:r>
          </a:p>
        </p:txBody>
      </p:sp>
      <p:sp>
        <p:nvSpPr>
          <p:cNvPr id="8" name="Shape 562"/>
          <p:cNvSpPr/>
          <p:nvPr/>
        </p:nvSpPr>
        <p:spPr>
          <a:xfrm>
            <a:off x="5076645"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Alarm</a:t>
            </a:r>
          </a:p>
        </p:txBody>
      </p:sp>
      <p:sp>
        <p:nvSpPr>
          <p:cNvPr id="9" name="Shape 563"/>
          <p:cNvSpPr/>
          <p:nvPr/>
        </p:nvSpPr>
        <p:spPr>
          <a:xfrm>
            <a:off x="7228936"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10" name="Shape 564"/>
          <p:cNvSpPr/>
          <p:nvPr/>
        </p:nvSpPr>
        <p:spPr>
          <a:xfrm flipV="1">
            <a:off x="2074000" y="3112832"/>
            <a:ext cx="700943" cy="404690"/>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1" name="Shape 565"/>
          <p:cNvSpPr/>
          <p:nvPr/>
        </p:nvSpPr>
        <p:spPr>
          <a:xfrm>
            <a:off x="4251834" y="2909831"/>
            <a:ext cx="640333"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2" name="Shape 566"/>
          <p:cNvSpPr/>
          <p:nvPr/>
        </p:nvSpPr>
        <p:spPr>
          <a:xfrm>
            <a:off x="6404124" y="2909831"/>
            <a:ext cx="640333"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3" name="Shape 567"/>
          <p:cNvSpPr/>
          <p:nvPr/>
        </p:nvSpPr>
        <p:spPr>
          <a:xfrm>
            <a:off x="2074000" y="2280540"/>
            <a:ext cx="700943" cy="404690"/>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pic>
        <p:nvPicPr>
          <p:cNvPr id="14" name="image82.png" descr="CloudWatch.png"/>
          <p:cNvPicPr/>
          <p:nvPr/>
        </p:nvPicPr>
        <p:blipFill>
          <a:blip r:embed="rId3">
            <a:extLst/>
          </a:blip>
          <a:stretch>
            <a:fillRect/>
          </a:stretch>
        </p:blipFill>
        <p:spPr>
          <a:xfrm>
            <a:off x="2924354" y="3670248"/>
            <a:ext cx="532667" cy="532667"/>
          </a:xfrm>
          <a:prstGeom prst="rect">
            <a:avLst/>
          </a:prstGeom>
          <a:ln w="12700">
            <a:miter lim="400000"/>
          </a:ln>
        </p:spPr>
      </p:pic>
      <p:sp>
        <p:nvSpPr>
          <p:cNvPr id="15" name="Shape 569"/>
          <p:cNvSpPr/>
          <p:nvPr/>
        </p:nvSpPr>
        <p:spPr>
          <a:xfrm>
            <a:off x="3640663" y="3825013"/>
            <a:ext cx="888065" cy="223138"/>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CloudWatch</a:t>
            </a:r>
          </a:p>
        </p:txBody>
      </p:sp>
    </p:spTree>
    <p:extLst>
      <p:ext uri="{BB962C8B-B14F-4D97-AF65-F5344CB8AC3E}">
        <p14:creationId xmlns:p14="http://schemas.microsoft.com/office/powerpoint/2010/main" val="147731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972186"/>
            <a:ext cx="6651351" cy="3477875"/>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Alarms</a:t>
            </a:r>
            <a:r>
              <a:rPr lang="en-US" sz="2000" dirty="0">
                <a:solidFill>
                  <a:schemeClr val="bg2"/>
                </a:solidFill>
                <a:latin typeface="Amazon Ember" charset="0"/>
                <a:ea typeface="Amazon Ember" charset="0"/>
                <a:cs typeface="Amazon Ember" charset="0"/>
              </a:rPr>
              <a:t> – Send notifications based on state of monitored resources.</a:t>
            </a:r>
          </a:p>
          <a:p>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dirty="0">
                <a:solidFill>
                  <a:schemeClr val="bg2"/>
                </a:solidFill>
                <a:latin typeface="Amazon Ember" charset="0"/>
                <a:ea typeface="Amazon Ember" charset="0"/>
                <a:cs typeface="Amazon Ember" charset="0"/>
              </a:rPr>
              <a:t>Watches metric over a period of time and sends messages when a defined metric threshold is reached.</a:t>
            </a:r>
          </a:p>
          <a:p>
            <a:pPr marL="342900" indent="-342900">
              <a:buFontTx/>
              <a:buChar char="-"/>
            </a:pPr>
            <a:r>
              <a:rPr lang="en-US" sz="2000" dirty="0">
                <a:solidFill>
                  <a:schemeClr val="bg2"/>
                </a:solidFill>
                <a:latin typeface="Amazon Ember" charset="0"/>
                <a:ea typeface="Amazon Ember" charset="0"/>
                <a:cs typeface="Amazon Ember" charset="0"/>
              </a:rPr>
              <a:t>Utilizes with Amazon Simple Notification Service (SNS) to send messages.</a:t>
            </a:r>
          </a:p>
          <a:p>
            <a:pPr marL="342900" indent="-342900">
              <a:buFontTx/>
              <a:buChar char="-"/>
            </a:pPr>
            <a:r>
              <a:rPr lang="en-US" sz="2000" dirty="0">
                <a:solidFill>
                  <a:schemeClr val="bg2"/>
                </a:solidFill>
                <a:latin typeface="Amazon Ember" charset="0"/>
                <a:ea typeface="Amazon Ember" charset="0"/>
                <a:cs typeface="Amazon Ember" charset="0"/>
              </a:rPr>
              <a:t>Alarm state must be maintained for specified number of periods.</a:t>
            </a:r>
          </a:p>
          <a:p>
            <a:pPr marL="342900" indent="-342900">
              <a:buFontTx/>
              <a:buChar char="-"/>
            </a:pPr>
            <a:r>
              <a:rPr lang="en-US" sz="2000" dirty="0">
                <a:solidFill>
                  <a:schemeClr val="bg2"/>
                </a:solidFill>
                <a:latin typeface="Amazon Ember" charset="0"/>
                <a:ea typeface="Amazon Ember" charset="0"/>
                <a:cs typeface="Amazon Ember" charset="0"/>
              </a:rPr>
              <a:t>Integrates with Auto Scaling</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Alarms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562" y="114936"/>
            <a:ext cx="1147579" cy="1147579"/>
          </a:xfrm>
          <a:prstGeom prst="rect">
            <a:avLst/>
          </a:prstGeom>
        </p:spPr>
      </p:pic>
    </p:spTree>
    <p:extLst>
      <p:ext uri="{BB962C8B-B14F-4D97-AF65-F5344CB8AC3E}">
        <p14:creationId xmlns:p14="http://schemas.microsoft.com/office/powerpoint/2010/main" val="107776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Alarm Example</a:t>
            </a:r>
          </a:p>
        </p:txBody>
      </p:sp>
      <p:pic>
        <p:nvPicPr>
          <p:cNvPr id="7" name="Picture 6"/>
          <p:cNvPicPr>
            <a:picLocks noChangeAspect="1"/>
          </p:cNvPicPr>
          <p:nvPr/>
        </p:nvPicPr>
        <p:blipFill>
          <a:blip r:embed="rId3"/>
          <a:stretch>
            <a:fillRect/>
          </a:stretch>
        </p:blipFill>
        <p:spPr>
          <a:xfrm>
            <a:off x="641022" y="972186"/>
            <a:ext cx="4670833" cy="3588085"/>
          </a:xfrm>
          <a:prstGeom prst="rect">
            <a:avLst/>
          </a:prstGeom>
        </p:spPr>
      </p:pic>
      <p:sp>
        <p:nvSpPr>
          <p:cNvPr id="8" name="Rectangle 7"/>
          <p:cNvSpPr/>
          <p:nvPr/>
        </p:nvSpPr>
        <p:spPr>
          <a:xfrm>
            <a:off x="5472261" y="1242985"/>
            <a:ext cx="3578880" cy="3539430"/>
          </a:xfrm>
          <a:prstGeom prst="rect">
            <a:avLst/>
          </a:prstGeom>
        </p:spPr>
        <p:txBody>
          <a:bodyPr wrap="square">
            <a:spAutoFit/>
          </a:bodyPr>
          <a:lstStyle/>
          <a:p>
            <a:r>
              <a:rPr lang="en-US" sz="1600" b="1" dirty="0">
                <a:solidFill>
                  <a:schemeClr val="bg2"/>
                </a:solidFill>
                <a:latin typeface="Amazon Ember" charset="0"/>
                <a:ea typeface="Amazon Ember" charset="0"/>
                <a:cs typeface="Amazon Ember" charset="0"/>
              </a:rPr>
              <a:t>An alarm has three possible states:</a:t>
            </a:r>
          </a:p>
          <a:p>
            <a:br>
              <a:rPr lang="en-US" sz="1600" i="1" dirty="0">
                <a:solidFill>
                  <a:schemeClr val="bg2"/>
                </a:solidFill>
                <a:latin typeface="Amazon Ember" charset="0"/>
                <a:ea typeface="Amazon Ember" charset="0"/>
                <a:cs typeface="Amazon Ember" charset="0"/>
              </a:rPr>
            </a:br>
            <a:r>
              <a:rPr lang="en-US" sz="1600" b="1" i="1" dirty="0">
                <a:solidFill>
                  <a:schemeClr val="bg2"/>
                </a:solidFill>
                <a:latin typeface="Amazon Ember" charset="0"/>
                <a:ea typeface="Amazon Ember" charset="0"/>
                <a:cs typeface="Amazon Ember" charset="0"/>
              </a:rPr>
              <a:t>OK</a:t>
            </a:r>
            <a:r>
              <a:rPr lang="en-US" sz="1600" dirty="0">
                <a:solidFill>
                  <a:schemeClr val="bg2"/>
                </a:solidFill>
                <a:latin typeface="Amazon Ember" charset="0"/>
                <a:ea typeface="Amazon Ember" charset="0"/>
                <a:cs typeface="Amazon Ember" charset="0"/>
              </a:rPr>
              <a:t>—The metric is within the defined threshold</a:t>
            </a:r>
            <a:br>
              <a:rPr lang="en-US" sz="1600" dirty="0">
                <a:solidFill>
                  <a:schemeClr val="bg2"/>
                </a:solidFill>
                <a:latin typeface="Amazon Ember" charset="0"/>
                <a:ea typeface="Amazon Ember" charset="0"/>
                <a:cs typeface="Amazon Ember" charset="0"/>
              </a:rPr>
            </a:br>
            <a:endParaRPr lang="en-US" sz="1600" dirty="0">
              <a:solidFill>
                <a:schemeClr val="bg2"/>
              </a:solidFill>
              <a:latin typeface="Amazon Ember" charset="0"/>
              <a:ea typeface="Amazon Ember" charset="0"/>
              <a:cs typeface="Amazon Ember" charset="0"/>
            </a:endParaRPr>
          </a:p>
          <a:p>
            <a:r>
              <a:rPr lang="en-US" sz="1600" b="1" i="1" dirty="0">
                <a:solidFill>
                  <a:schemeClr val="bg2"/>
                </a:solidFill>
                <a:latin typeface="Amazon Ember" charset="0"/>
                <a:ea typeface="Amazon Ember" charset="0"/>
                <a:cs typeface="Amazon Ember" charset="0"/>
              </a:rPr>
              <a:t>ALARM</a:t>
            </a:r>
            <a:r>
              <a:rPr lang="en-US" sz="1600" dirty="0">
                <a:solidFill>
                  <a:schemeClr val="bg2"/>
                </a:solidFill>
                <a:latin typeface="Amazon Ember" charset="0"/>
                <a:ea typeface="Amazon Ember" charset="0"/>
                <a:cs typeface="Amazon Ember" charset="0"/>
              </a:rPr>
              <a:t>—The metric is outside of the defined threshold</a:t>
            </a:r>
            <a:br>
              <a:rPr lang="en-US" sz="1600" dirty="0">
                <a:solidFill>
                  <a:schemeClr val="bg2"/>
                </a:solidFill>
                <a:latin typeface="Amazon Ember" charset="0"/>
                <a:ea typeface="Amazon Ember" charset="0"/>
                <a:cs typeface="Amazon Ember" charset="0"/>
              </a:rPr>
            </a:br>
            <a:endParaRPr lang="en-US" sz="1600" dirty="0">
              <a:solidFill>
                <a:schemeClr val="bg2"/>
              </a:solidFill>
              <a:latin typeface="Amazon Ember" charset="0"/>
              <a:ea typeface="Amazon Ember" charset="0"/>
              <a:cs typeface="Amazon Ember" charset="0"/>
            </a:endParaRPr>
          </a:p>
          <a:p>
            <a:r>
              <a:rPr lang="en-US" sz="1600" b="1" i="1" dirty="0">
                <a:solidFill>
                  <a:schemeClr val="bg2"/>
                </a:solidFill>
                <a:latin typeface="Amazon Ember" charset="0"/>
                <a:ea typeface="Amazon Ember" charset="0"/>
                <a:cs typeface="Amazon Ember" charset="0"/>
              </a:rPr>
              <a:t>INSUFFICIENT_DATA</a:t>
            </a:r>
            <a:r>
              <a:rPr lang="en-US" sz="1600" dirty="0">
                <a:solidFill>
                  <a:schemeClr val="bg2"/>
                </a:solidFill>
                <a:latin typeface="Amazon Ember" charset="0"/>
                <a:ea typeface="Amazon Ember" charset="0"/>
                <a:cs typeface="Amazon Ember" charset="0"/>
              </a:rPr>
              <a:t>—The alarm has just started, the metric is not available, or not enough data is available for the metric to determine the alarm state</a:t>
            </a:r>
          </a:p>
          <a:p>
            <a:endParaRPr lang="en-US" sz="1600" b="0" i="0" dirty="0">
              <a:solidFill>
                <a:schemeClr val="bg2"/>
              </a:solidFill>
              <a:effectLst/>
              <a:latin typeface="Amazon Ember" charset="0"/>
              <a:ea typeface="Amazon Ember" charset="0"/>
              <a:cs typeface="Amazon Ember"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562" y="114936"/>
            <a:ext cx="1147579" cy="1147579"/>
          </a:xfrm>
          <a:prstGeom prst="rect">
            <a:avLst/>
          </a:prstGeom>
        </p:spPr>
      </p:pic>
    </p:spTree>
    <p:extLst>
      <p:ext uri="{BB962C8B-B14F-4D97-AF65-F5344CB8AC3E}">
        <p14:creationId xmlns:p14="http://schemas.microsoft.com/office/powerpoint/2010/main" val="149615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589"/>
          <p:cNvSpPr/>
          <p:nvPr/>
        </p:nvSpPr>
        <p:spPr>
          <a:xfrm>
            <a:off x="350507" y="149338"/>
            <a:ext cx="8095788" cy="54627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a:solidFill>
                  <a:schemeClr val="bg2"/>
                </a:solidFill>
                <a:latin typeface="Amazon Ember" charset="0"/>
                <a:ea typeface="Amazon Ember" charset="0"/>
                <a:cs typeface="Amazon Ember" charset="0"/>
              </a:rPr>
              <a:t>Alarm Actions</a:t>
            </a:r>
          </a:p>
        </p:txBody>
      </p:sp>
      <p:sp>
        <p:nvSpPr>
          <p:cNvPr id="17" name="Shape 590"/>
          <p:cNvSpPr/>
          <p:nvPr/>
        </p:nvSpPr>
        <p:spPr>
          <a:xfrm>
            <a:off x="907661" y="236236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18" name="Shape 591"/>
          <p:cNvSpPr/>
          <p:nvPr/>
        </p:nvSpPr>
        <p:spPr>
          <a:xfrm flipV="1">
            <a:off x="2145850" y="2007122"/>
            <a:ext cx="614331"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9" name="Shape 592"/>
          <p:cNvSpPr/>
          <p:nvPr/>
        </p:nvSpPr>
        <p:spPr>
          <a:xfrm>
            <a:off x="2857808" y="1458724"/>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Notification (SNS)</a:t>
            </a:r>
          </a:p>
        </p:txBody>
      </p:sp>
      <p:sp>
        <p:nvSpPr>
          <p:cNvPr id="20" name="Shape 593"/>
          <p:cNvSpPr/>
          <p:nvPr/>
        </p:nvSpPr>
        <p:spPr>
          <a:xfrm>
            <a:off x="2857808" y="236236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Auto Scaling Action</a:t>
            </a:r>
          </a:p>
        </p:txBody>
      </p:sp>
      <p:sp>
        <p:nvSpPr>
          <p:cNvPr id="21" name="Shape 594"/>
          <p:cNvSpPr/>
          <p:nvPr/>
        </p:nvSpPr>
        <p:spPr>
          <a:xfrm>
            <a:off x="2857808" y="326599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EC2 Action</a:t>
            </a:r>
          </a:p>
        </p:txBody>
      </p:sp>
      <p:sp>
        <p:nvSpPr>
          <p:cNvPr id="22" name="Shape 595"/>
          <p:cNvSpPr/>
          <p:nvPr/>
        </p:nvSpPr>
        <p:spPr>
          <a:xfrm>
            <a:off x="4795992" y="2427698"/>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Recover</a:t>
            </a:r>
          </a:p>
        </p:txBody>
      </p:sp>
      <p:sp>
        <p:nvSpPr>
          <p:cNvPr id="23" name="Shape 596"/>
          <p:cNvSpPr/>
          <p:nvPr/>
        </p:nvSpPr>
        <p:spPr>
          <a:xfrm>
            <a:off x="4795992" y="326599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Stop</a:t>
            </a:r>
          </a:p>
        </p:txBody>
      </p:sp>
      <p:sp>
        <p:nvSpPr>
          <p:cNvPr id="24" name="Shape 597"/>
          <p:cNvSpPr/>
          <p:nvPr/>
        </p:nvSpPr>
        <p:spPr>
          <a:xfrm>
            <a:off x="4795992" y="4104296"/>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Terminate</a:t>
            </a:r>
          </a:p>
        </p:txBody>
      </p:sp>
      <p:sp>
        <p:nvSpPr>
          <p:cNvPr id="25" name="Shape 598"/>
          <p:cNvSpPr/>
          <p:nvPr/>
        </p:nvSpPr>
        <p:spPr>
          <a:xfrm>
            <a:off x="2157814" y="3124916"/>
            <a:ext cx="614331"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6" name="Shape 599"/>
          <p:cNvSpPr/>
          <p:nvPr/>
        </p:nvSpPr>
        <p:spPr>
          <a:xfrm>
            <a:off x="2148289" y="2743361"/>
            <a:ext cx="599928"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7" name="Shape 600"/>
          <p:cNvSpPr/>
          <p:nvPr/>
        </p:nvSpPr>
        <p:spPr>
          <a:xfrm flipV="1">
            <a:off x="4095998" y="2910758"/>
            <a:ext cx="614330" cy="354685"/>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8" name="Shape 601"/>
          <p:cNvSpPr/>
          <p:nvPr/>
        </p:nvSpPr>
        <p:spPr>
          <a:xfrm>
            <a:off x="4107962" y="4028552"/>
            <a:ext cx="614330"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9" name="Shape 602"/>
          <p:cNvSpPr/>
          <p:nvPr/>
        </p:nvSpPr>
        <p:spPr>
          <a:xfrm>
            <a:off x="4098437" y="3646997"/>
            <a:ext cx="599928"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30" name="Shape 603"/>
          <p:cNvSpPr/>
          <p:nvPr/>
        </p:nvSpPr>
        <p:spPr>
          <a:xfrm>
            <a:off x="4795992" y="2427698"/>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2700">
            <a:solidFill>
              <a:srgbClr val="E8A433"/>
            </a:solidFill>
            <a:miter lim="400000"/>
          </a:ln>
        </p:spPr>
        <p:txBody>
          <a:bodyPr lIns="19050" tIns="19050" rIns="19050" bIns="19050" anchor="ctr"/>
          <a:lstStyle/>
          <a:p>
            <a:pPr lvl="0" algn="ctr" defTabSz="825500">
              <a:defRPr sz="1200">
                <a:solidFill>
                  <a:srgbClr val="FFFFFF"/>
                </a:solidFill>
                <a:latin typeface="Helvetica Neue Light"/>
                <a:ea typeface="Helvetica Neue Light"/>
                <a:cs typeface="Helvetica Neue Light"/>
                <a:sym typeface="Helvetica Neue Light"/>
              </a:defRPr>
            </a:pPr>
            <a:endParaRPr>
              <a:solidFill>
                <a:schemeClr val="bg2"/>
              </a:solidFill>
              <a:latin typeface="Amazon Ember" charset="0"/>
              <a:ea typeface="Amazon Ember" charset="0"/>
              <a:cs typeface="Amazon Ember" charset="0"/>
            </a:endParaRPr>
          </a:p>
        </p:txBody>
      </p:sp>
      <p:sp>
        <p:nvSpPr>
          <p:cNvPr id="31" name="Shape 604"/>
          <p:cNvSpPr/>
          <p:nvPr/>
        </p:nvSpPr>
        <p:spPr>
          <a:xfrm>
            <a:off x="6305791" y="1235129"/>
            <a:ext cx="1859483" cy="2254463"/>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lvl="0" algn="ctr" defTabSz="825500"/>
            <a:r>
              <a:rPr dirty="0">
                <a:solidFill>
                  <a:schemeClr val="bg2"/>
                </a:solidFill>
                <a:latin typeface="Amazon Ember" charset="0"/>
                <a:ea typeface="Amazon Ember" charset="0"/>
                <a:cs typeface="Amazon Ember" charset="0"/>
                <a:sym typeface="Helvetica Neue Light"/>
              </a:rPr>
              <a:t>Amazon EC2</a:t>
            </a:r>
          </a:p>
          <a:p>
            <a:pPr lvl="0" algn="ctr" defTabSz="825500"/>
            <a:r>
              <a:rPr dirty="0">
                <a:solidFill>
                  <a:schemeClr val="bg2"/>
                </a:solidFill>
                <a:latin typeface="Amazon Ember" charset="0"/>
                <a:ea typeface="Amazon Ember" charset="0"/>
                <a:cs typeface="Amazon Ember" charset="0"/>
                <a:sym typeface="Helvetica Neue Light"/>
              </a:rPr>
              <a:t>Auto Recovery</a:t>
            </a:r>
          </a:p>
          <a:p>
            <a:pPr lvl="0" algn="ctr" defTabSz="825500"/>
            <a:endParaRPr dirty="0">
              <a:solidFill>
                <a:schemeClr val="bg2"/>
              </a:solidFill>
              <a:latin typeface="Amazon Ember" charset="0"/>
              <a:ea typeface="Amazon Ember" charset="0"/>
              <a:cs typeface="Amazon Ember" charset="0"/>
              <a:sym typeface="Helvetica Neue Light"/>
            </a:endParaRPr>
          </a:p>
          <a:p>
            <a:pPr lvl="0" algn="ctr" defTabSz="825500"/>
            <a:r>
              <a:rPr dirty="0">
                <a:solidFill>
                  <a:schemeClr val="bg2"/>
                </a:solidFill>
                <a:latin typeface="Amazon Ember" charset="0"/>
                <a:ea typeface="Amazon Ember" charset="0"/>
                <a:cs typeface="Amazon Ember" charset="0"/>
                <a:sym typeface="Helvetica Neue Light"/>
              </a:rPr>
              <a:t>Use this action</a:t>
            </a:r>
          </a:p>
          <a:p>
            <a:pPr lvl="0" algn="ctr" defTabSz="825500"/>
            <a:r>
              <a:rPr dirty="0">
                <a:solidFill>
                  <a:schemeClr val="bg2"/>
                </a:solidFill>
                <a:latin typeface="Amazon Ember" charset="0"/>
                <a:ea typeface="Amazon Ember" charset="0"/>
                <a:cs typeface="Amazon Ember" charset="0"/>
                <a:sym typeface="Helvetica Neue Light"/>
              </a:rPr>
              <a:t>together with</a:t>
            </a:r>
          </a:p>
          <a:p>
            <a:pPr lvl="0" algn="ctr" defTabSz="825500"/>
            <a:r>
              <a:rPr dirty="0">
                <a:solidFill>
                  <a:schemeClr val="bg2"/>
                </a:solidFill>
                <a:latin typeface="Amazon Ember" charset="0"/>
                <a:ea typeface="Amazon Ember" charset="0"/>
                <a:cs typeface="Amazon Ember" charset="0"/>
                <a:sym typeface="Helvetica Neue Light"/>
              </a:rPr>
              <a:t>Status Checks</a:t>
            </a:r>
          </a:p>
          <a:p>
            <a:pPr lvl="0" algn="ctr" defTabSz="825500"/>
            <a:r>
              <a:rPr dirty="0">
                <a:solidFill>
                  <a:schemeClr val="bg2"/>
                </a:solidFill>
                <a:latin typeface="Amazon Ember" charset="0"/>
                <a:ea typeface="Amazon Ember" charset="0"/>
                <a:cs typeface="Amazon Ember" charset="0"/>
                <a:sym typeface="Helvetica Neue Light"/>
              </a:rPr>
              <a:t>to automate</a:t>
            </a:r>
          </a:p>
          <a:p>
            <a:pPr lvl="0" algn="ctr" defTabSz="825500"/>
            <a:r>
              <a:rPr dirty="0">
                <a:solidFill>
                  <a:schemeClr val="bg2"/>
                </a:solidFill>
                <a:latin typeface="Amazon Ember" charset="0"/>
                <a:ea typeface="Amazon Ember" charset="0"/>
                <a:cs typeface="Amazon Ember" charset="0"/>
                <a:sym typeface="Helvetica Neue Light"/>
              </a:rPr>
              <a:t>instance recovery</a:t>
            </a:r>
          </a:p>
        </p:txBody>
      </p:sp>
    </p:spTree>
    <p:extLst>
      <p:ext uri="{BB962C8B-B14F-4D97-AF65-F5344CB8AC3E}">
        <p14:creationId xmlns:p14="http://schemas.microsoft.com/office/powerpoint/2010/main" val="104369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896770"/>
            <a:ext cx="6651351" cy="3785652"/>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Events</a:t>
            </a:r>
            <a:r>
              <a:rPr lang="en-US" sz="2000" dirty="0">
                <a:solidFill>
                  <a:schemeClr val="bg2"/>
                </a:solidFill>
                <a:latin typeface="Amazon Ember" charset="0"/>
                <a:ea typeface="Amazon Ember" charset="0"/>
                <a:cs typeface="Amazon Ember" charset="0"/>
              </a:rPr>
              <a:t> – Delivers a near real-time stream of system events that describe changes in Amazon Web Services (AWS) resources to targets such as Lambda, SNS &amp; SQS.</a:t>
            </a:r>
          </a:p>
          <a:p>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Events</a:t>
            </a:r>
            <a:r>
              <a:rPr lang="en-US" sz="2000" dirty="0">
                <a:solidFill>
                  <a:schemeClr val="bg2"/>
                </a:solidFill>
                <a:latin typeface="Amazon Ember" charset="0"/>
                <a:ea typeface="Amazon Ember" charset="0"/>
                <a:cs typeface="Amazon Ember" charset="0"/>
              </a:rPr>
              <a:t> are delivered through </a:t>
            </a:r>
            <a:r>
              <a:rPr lang="en-US" sz="2000" i="1" dirty="0">
                <a:solidFill>
                  <a:schemeClr val="bg2"/>
                </a:solidFill>
                <a:latin typeface="Amazon Ember" charset="0"/>
                <a:ea typeface="Amazon Ember" charset="0"/>
                <a:cs typeface="Amazon Ember" charset="0"/>
              </a:rPr>
              <a:t>resource state changes</a:t>
            </a:r>
            <a:r>
              <a:rPr lang="en-US" sz="2000" dirty="0">
                <a:solidFill>
                  <a:schemeClr val="bg2"/>
                </a:solidFill>
                <a:latin typeface="Amazon Ember" charset="0"/>
                <a:ea typeface="Amazon Ember" charset="0"/>
                <a:cs typeface="Amazon Ember" charset="0"/>
              </a:rPr>
              <a:t>, </a:t>
            </a:r>
            <a:r>
              <a:rPr lang="en-US" sz="2000" i="1" dirty="0" err="1">
                <a:solidFill>
                  <a:schemeClr val="bg2"/>
                </a:solidFill>
                <a:latin typeface="Amazon Ember" charset="0"/>
                <a:ea typeface="Amazon Ember" charset="0"/>
                <a:cs typeface="Amazon Ember" charset="0"/>
              </a:rPr>
              <a:t>CloudTrail</a:t>
            </a:r>
            <a:r>
              <a:rPr lang="en-US" sz="2000" i="1" dirty="0">
                <a:solidFill>
                  <a:schemeClr val="bg2"/>
                </a:solidFill>
                <a:latin typeface="Amazon Ember" charset="0"/>
                <a:ea typeface="Amazon Ember" charset="0"/>
                <a:cs typeface="Amazon Ember" charset="0"/>
              </a:rPr>
              <a:t> API calls</a:t>
            </a:r>
            <a:r>
              <a:rPr lang="en-US" sz="2000" dirty="0">
                <a:solidFill>
                  <a:schemeClr val="bg2"/>
                </a:solidFill>
                <a:latin typeface="Amazon Ember" charset="0"/>
                <a:ea typeface="Amazon Ember" charset="0"/>
                <a:cs typeface="Amazon Ember" charset="0"/>
              </a:rPr>
              <a:t>, </a:t>
            </a:r>
            <a:r>
              <a:rPr lang="en-US" sz="2000" i="1" dirty="0">
                <a:solidFill>
                  <a:schemeClr val="bg2"/>
                </a:solidFill>
                <a:latin typeface="Amazon Ember" charset="0"/>
                <a:ea typeface="Amazon Ember" charset="0"/>
                <a:cs typeface="Amazon Ember" charset="0"/>
              </a:rPr>
              <a:t>custom publications</a:t>
            </a:r>
            <a:r>
              <a:rPr lang="en-US" sz="2000" dirty="0">
                <a:solidFill>
                  <a:schemeClr val="bg2"/>
                </a:solidFill>
                <a:latin typeface="Amazon Ember" charset="0"/>
                <a:ea typeface="Amazon Ember" charset="0"/>
                <a:cs typeface="Amazon Ember" charset="0"/>
              </a:rPr>
              <a:t> or </a:t>
            </a:r>
            <a:r>
              <a:rPr lang="en-US" sz="2000" i="1" dirty="0">
                <a:solidFill>
                  <a:schemeClr val="bg2"/>
                </a:solidFill>
                <a:latin typeface="Amazon Ember" charset="0"/>
                <a:ea typeface="Amazon Ember" charset="0"/>
                <a:cs typeface="Amazon Ember" charset="0"/>
              </a:rPr>
              <a:t>scheduled</a:t>
            </a:r>
            <a:r>
              <a:rPr lang="en-US" sz="2000" dirty="0">
                <a:solidFill>
                  <a:schemeClr val="bg2"/>
                </a:solidFill>
                <a:latin typeface="Amazon Ember" charset="0"/>
                <a:ea typeface="Amazon Ember" charset="0"/>
                <a:cs typeface="Amazon Ember" charset="0"/>
              </a:rPr>
              <a:t>.</a:t>
            </a:r>
          </a:p>
          <a:p>
            <a:pPr marL="342900" indent="-342900">
              <a:buFontTx/>
              <a:buChar char="-"/>
            </a:pPr>
            <a:endParaRPr lang="en-US" sz="2000" b="1"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Rules</a:t>
            </a:r>
            <a:r>
              <a:rPr lang="en-US" sz="2000" dirty="0">
                <a:solidFill>
                  <a:schemeClr val="bg2"/>
                </a:solidFill>
                <a:latin typeface="Amazon Ember" charset="0"/>
                <a:ea typeface="Amazon Ember" charset="0"/>
                <a:cs typeface="Amazon Ember" charset="0"/>
              </a:rPr>
              <a:t> match incoming events and route them to one or more targets for processing.</a:t>
            </a:r>
          </a:p>
          <a:p>
            <a:pPr marL="342900" indent="-342900">
              <a:buFontTx/>
              <a:buChar char="-"/>
            </a:pPr>
            <a:endParaRPr lang="en-US" sz="2000" b="1"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Targets</a:t>
            </a:r>
            <a:r>
              <a:rPr lang="en-US" sz="2000" dirty="0">
                <a:solidFill>
                  <a:schemeClr val="bg2"/>
                </a:solidFill>
                <a:latin typeface="Amazon Ember" charset="0"/>
                <a:ea typeface="Amazon Ember" charset="0"/>
                <a:cs typeface="Amazon Ember" charset="0"/>
              </a:rPr>
              <a:t> are specified in rules and receive matching events.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497" y="114936"/>
            <a:ext cx="1139376" cy="1139376"/>
          </a:xfrm>
          <a:prstGeom prst="rect">
            <a:avLst/>
          </a:prstGeom>
        </p:spPr>
      </p:pic>
    </p:spTree>
    <p:extLst>
      <p:ext uri="{BB962C8B-B14F-4D97-AF65-F5344CB8AC3E}">
        <p14:creationId xmlns:p14="http://schemas.microsoft.com/office/powerpoint/2010/main" val="108841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677" y="732172"/>
            <a:ext cx="6651351" cy="400110"/>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 Scheduled EBS Snapshots</a:t>
            </a:r>
            <a:endParaRPr lang="en-US" sz="2000" dirty="0">
              <a:solidFill>
                <a:schemeClr val="bg2"/>
              </a:solidFill>
              <a:latin typeface="Amazon Ember" charset="0"/>
              <a:ea typeface="Amazon Ember" charset="0"/>
              <a:cs typeface="Amazon Ember" charset="0"/>
            </a:endParaRP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Events Examples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497" y="114936"/>
            <a:ext cx="1139376" cy="1139376"/>
          </a:xfrm>
          <a:prstGeom prst="rect">
            <a:avLst/>
          </a:prstGeom>
        </p:spPr>
      </p:pic>
      <p:sp>
        <p:nvSpPr>
          <p:cNvPr id="7" name="Rectangle 6"/>
          <p:cNvSpPr/>
          <p:nvPr/>
        </p:nvSpPr>
        <p:spPr>
          <a:xfrm>
            <a:off x="371677" y="2942260"/>
            <a:ext cx="6651351" cy="400110"/>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 Automatically Tag Resources</a:t>
            </a:r>
            <a:endParaRPr lang="en-US" sz="2000" dirty="0">
              <a:solidFill>
                <a:schemeClr val="bg2"/>
              </a:solidFill>
              <a:latin typeface="Amazon Ember" charset="0"/>
              <a:ea typeface="Amazon Ember" charset="0"/>
              <a:cs typeface="Amazon Ember" charset="0"/>
            </a:endParaRPr>
          </a:p>
        </p:txBody>
      </p:sp>
      <p:pic>
        <p:nvPicPr>
          <p:cNvPr id="8" name="Picture 7"/>
          <p:cNvPicPr>
            <a:picLocks noChangeAspect="1"/>
          </p:cNvPicPr>
          <p:nvPr/>
        </p:nvPicPr>
        <p:blipFill>
          <a:blip r:embed="rId4"/>
          <a:stretch>
            <a:fillRect/>
          </a:stretch>
        </p:blipFill>
        <p:spPr>
          <a:xfrm>
            <a:off x="1923068" y="3308022"/>
            <a:ext cx="4601918" cy="1817010"/>
          </a:xfrm>
          <a:prstGeom prst="rect">
            <a:avLst/>
          </a:prstGeom>
        </p:spPr>
      </p:pic>
      <p:pic>
        <p:nvPicPr>
          <p:cNvPr id="10" name="Picture 9"/>
          <p:cNvPicPr>
            <a:picLocks noChangeAspect="1"/>
          </p:cNvPicPr>
          <p:nvPr/>
        </p:nvPicPr>
        <p:blipFill>
          <a:blip r:embed="rId5"/>
          <a:stretch>
            <a:fillRect/>
          </a:stretch>
        </p:blipFill>
        <p:spPr>
          <a:xfrm>
            <a:off x="810705" y="1095908"/>
            <a:ext cx="6598764" cy="1763462"/>
          </a:xfrm>
          <a:prstGeom prst="rect">
            <a:avLst/>
          </a:prstGeom>
        </p:spPr>
      </p:pic>
    </p:spTree>
    <p:extLst>
      <p:ext uri="{BB962C8B-B14F-4D97-AF65-F5344CB8AC3E}">
        <p14:creationId xmlns:p14="http://schemas.microsoft.com/office/powerpoint/2010/main" val="91604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Logs</a:t>
            </a:r>
          </a:p>
        </p:txBody>
      </p:sp>
      <p:sp>
        <p:nvSpPr>
          <p:cNvPr id="6" name="Content Placeholder 2"/>
          <p:cNvSpPr txBox="1">
            <a:spLocks/>
          </p:cNvSpPr>
          <p:nvPr/>
        </p:nvSpPr>
        <p:spPr>
          <a:xfrm>
            <a:off x="336789" y="740487"/>
            <a:ext cx="7171123" cy="788597"/>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solidFill>
                  <a:schemeClr val="accent1"/>
                </a:solidFill>
                <a:latin typeface="Amazon Ember" charset="0"/>
                <a:ea typeface="Amazon Ember" charset="0"/>
                <a:cs typeface="Amazon Ember" charset="0"/>
              </a:rPr>
              <a:t>Amazon CloudWatch Logs lets you grab everything and monitor activity.</a:t>
            </a:r>
          </a:p>
          <a:p>
            <a:endParaRPr lang="en-US" sz="2000" dirty="0">
              <a:solidFill>
                <a:schemeClr val="accent1"/>
              </a:solidFill>
              <a:latin typeface="Amazon Ember" charset="0"/>
              <a:ea typeface="Amazon Ember" charset="0"/>
              <a:cs typeface="Amazon Ember" charset="0"/>
            </a:endParaRPr>
          </a:p>
        </p:txBody>
      </p:sp>
      <p:sp>
        <p:nvSpPr>
          <p:cNvPr id="7" name="Rectangle 6"/>
          <p:cNvSpPr/>
          <p:nvPr/>
        </p:nvSpPr>
        <p:spPr>
          <a:xfrm>
            <a:off x="408028" y="1613989"/>
            <a:ext cx="7400948" cy="2308324"/>
          </a:xfrm>
          <a:prstGeom prst="rect">
            <a:avLst/>
          </a:prstGeom>
        </p:spPr>
        <p:txBody>
          <a:bodyPr wrap="square">
            <a:spAutoFit/>
          </a:bodyPr>
          <a:lstStyle/>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Managed service to collect and keep your logs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Aggregate and centralize logs across multiple sources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CloudWatch Logs Agent for Linux and Windows instances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Integration with Metrics and Alarms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Export data to S3 for analytics and/or archival</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Stream to Amazon </a:t>
            </a:r>
            <a:r>
              <a:rPr lang="en-US" sz="2000" dirty="0" err="1">
                <a:solidFill>
                  <a:schemeClr val="bg2"/>
                </a:solidFill>
                <a:latin typeface="Amazon Ember" charset="0"/>
                <a:ea typeface="Amazon Ember" charset="0"/>
                <a:cs typeface="Amazon Ember" charset="0"/>
              </a:rPr>
              <a:t>ElasticSearch</a:t>
            </a:r>
            <a:r>
              <a:rPr lang="en-US" sz="2000" dirty="0">
                <a:solidFill>
                  <a:schemeClr val="bg2"/>
                </a:solidFill>
                <a:latin typeface="Amazon Ember" charset="0"/>
                <a:ea typeface="Amazon Ember" charset="0"/>
                <a:cs typeface="Amazon Ember" charset="0"/>
              </a:rPr>
              <a:t> Service or AWS Lambda</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403" y="235670"/>
            <a:ext cx="1153255" cy="1009634"/>
          </a:xfrm>
          <a:prstGeom prst="rect">
            <a:avLst/>
          </a:prstGeom>
        </p:spPr>
      </p:pic>
    </p:spTree>
    <p:extLst>
      <p:ext uri="{BB962C8B-B14F-4D97-AF65-F5344CB8AC3E}">
        <p14:creationId xmlns:p14="http://schemas.microsoft.com/office/powerpoint/2010/main" val="115354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Name, Title</a:t>
            </a:r>
          </a:p>
          <a:p>
            <a:endParaRPr lang="en-US" dirty="0"/>
          </a:p>
        </p:txBody>
      </p:sp>
      <p:sp>
        <p:nvSpPr>
          <p:cNvPr id="3" name="Text Placeholder 2"/>
          <p:cNvSpPr>
            <a:spLocks noGrp="1"/>
          </p:cNvSpPr>
          <p:nvPr>
            <p:ph type="body" sz="quarter" idx="11"/>
          </p:nvPr>
        </p:nvSpPr>
        <p:spPr/>
        <p:txBody>
          <a:bodyPr/>
          <a:lstStyle/>
          <a:p>
            <a:r>
              <a:rPr lang="en-US" dirty="0"/>
              <a:t>Date</a:t>
            </a:r>
          </a:p>
        </p:txBody>
      </p:sp>
      <p:sp>
        <p:nvSpPr>
          <p:cNvPr id="4" name="Text Placeholder 3"/>
          <p:cNvSpPr>
            <a:spLocks noGrp="1"/>
          </p:cNvSpPr>
          <p:nvPr>
            <p:ph type="body" sz="quarter" idx="12"/>
          </p:nvPr>
        </p:nvSpPr>
        <p:spPr>
          <a:xfrm>
            <a:off x="487899" y="1253290"/>
            <a:ext cx="6205509" cy="744537"/>
          </a:xfrm>
        </p:spPr>
        <p:txBody>
          <a:bodyPr/>
          <a:lstStyle/>
          <a:p>
            <a:r>
              <a:rPr lang="en-US"/>
              <a:t>Monitoring and Logging on AWS</a:t>
            </a:r>
            <a:endParaRPr lang="en-US" dirty="0"/>
          </a:p>
        </p:txBody>
      </p:sp>
    </p:spTree>
    <p:extLst>
      <p:ext uri="{BB962C8B-B14F-4D97-AF65-F5344CB8AC3E}">
        <p14:creationId xmlns:p14="http://schemas.microsoft.com/office/powerpoint/2010/main" val="3303444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71"/>
          <p:cNvSpPr/>
          <p:nvPr/>
        </p:nvSpPr>
        <p:spPr>
          <a:xfrm>
            <a:off x="1670343" y="1768277"/>
            <a:ext cx="5785076" cy="2511244"/>
          </a:xfrm>
          <a:prstGeom prst="rect">
            <a:avLst/>
          </a:prstGeom>
          <a:solidFill>
            <a:srgbClr val="032E06"/>
          </a:solidFill>
          <a:ln w="3175">
            <a:miter lim="400000"/>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33" name="Shape 572"/>
          <p:cNvSpPr/>
          <p:nvPr/>
        </p:nvSpPr>
        <p:spPr>
          <a:xfrm>
            <a:off x="364089" y="233024"/>
            <a:ext cx="8095788" cy="54627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err="1">
                <a:solidFill>
                  <a:schemeClr val="bg2"/>
                </a:solidFill>
                <a:latin typeface="Amazon Ember" charset="0"/>
                <a:ea typeface="Amazon Ember" charset="0"/>
                <a:cs typeface="Amazon Ember" charset="0"/>
              </a:rPr>
              <a:t>CloudWatch</a:t>
            </a:r>
            <a:r>
              <a:rPr sz="2800" b="1" dirty="0">
                <a:solidFill>
                  <a:schemeClr val="bg2"/>
                </a:solidFill>
                <a:latin typeface="Amazon Ember" charset="0"/>
                <a:ea typeface="Amazon Ember" charset="0"/>
                <a:cs typeface="Amazon Ember" charset="0"/>
              </a:rPr>
              <a:t> Logs + Filter</a:t>
            </a:r>
          </a:p>
        </p:txBody>
      </p:sp>
      <p:sp>
        <p:nvSpPr>
          <p:cNvPr id="34" name="Shape 573"/>
          <p:cNvSpPr/>
          <p:nvPr/>
        </p:nvSpPr>
        <p:spPr>
          <a:xfrm>
            <a:off x="367561" y="163104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 xmlns:ma14="http://schemas.microsoft.com/office/mac/drawingml/2011/main"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AWS</a:t>
            </a:r>
          </a:p>
          <a:p>
            <a:pPr lvl="0" algn="ctr" defTabSz="825500"/>
            <a:r>
              <a:rPr sz="1200">
                <a:solidFill>
                  <a:schemeClr val="bg2"/>
                </a:solidFill>
                <a:latin typeface="Amazon Ember" charset="0"/>
                <a:ea typeface="Amazon Ember" charset="0"/>
                <a:cs typeface="Amazon Ember" charset="0"/>
                <a:sym typeface="Helvetica Neue Light"/>
              </a:rPr>
              <a:t>Resource</a:t>
            </a:r>
          </a:p>
        </p:txBody>
      </p:sp>
      <p:sp>
        <p:nvSpPr>
          <p:cNvPr id="35" name="Shape 574"/>
          <p:cNvSpPr/>
          <p:nvPr/>
        </p:nvSpPr>
        <p:spPr>
          <a:xfrm>
            <a:off x="367561" y="315312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 xmlns:ma14="http://schemas.microsoft.com/office/mac/drawingml/2011/main"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Your</a:t>
            </a:r>
          </a:p>
          <a:p>
            <a:pPr lvl="0" algn="ctr" defTabSz="825500"/>
            <a:r>
              <a:rPr sz="1200">
                <a:solidFill>
                  <a:schemeClr val="bg2"/>
                </a:solidFill>
                <a:latin typeface="Amazon Ember" charset="0"/>
                <a:ea typeface="Amazon Ember" charset="0"/>
                <a:cs typeface="Amazon Ember" charset="0"/>
                <a:sym typeface="Helvetica Neue Light"/>
              </a:rPr>
              <a:t>Custom</a:t>
            </a:r>
          </a:p>
          <a:p>
            <a:pPr lvl="0" algn="ctr" defTabSz="825500"/>
            <a:r>
              <a:rPr sz="1200">
                <a:solidFill>
                  <a:schemeClr val="bg2"/>
                </a:solidFill>
                <a:latin typeface="Amazon Ember" charset="0"/>
                <a:ea typeface="Amazon Ember" charset="0"/>
                <a:cs typeface="Amazon Ember" charset="0"/>
                <a:sym typeface="Helvetica Neue Light"/>
              </a:rPr>
              <a:t>Data</a:t>
            </a:r>
          </a:p>
        </p:txBody>
      </p:sp>
      <p:sp>
        <p:nvSpPr>
          <p:cNvPr id="36" name="Shape 575"/>
          <p:cNvSpPr/>
          <p:nvPr/>
        </p:nvSpPr>
        <p:spPr>
          <a:xfrm>
            <a:off x="4719692"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Metric</a:t>
            </a:r>
          </a:p>
        </p:txBody>
      </p:sp>
      <p:sp>
        <p:nvSpPr>
          <p:cNvPr id="37" name="Shape 576"/>
          <p:cNvSpPr/>
          <p:nvPr/>
        </p:nvSpPr>
        <p:spPr>
          <a:xfrm>
            <a:off x="6170403"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Alarm</a:t>
            </a:r>
          </a:p>
        </p:txBody>
      </p:sp>
      <p:sp>
        <p:nvSpPr>
          <p:cNvPr id="38" name="Shape 577"/>
          <p:cNvSpPr/>
          <p:nvPr/>
        </p:nvSpPr>
        <p:spPr>
          <a:xfrm>
            <a:off x="7621114"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39" name="Shape 578"/>
          <p:cNvSpPr/>
          <p:nvPr/>
        </p:nvSpPr>
        <p:spPr>
          <a:xfrm flipV="1">
            <a:off x="1461858" y="3041026"/>
            <a:ext cx="432178" cy="249518"/>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0" name="Shape 579"/>
          <p:cNvSpPr/>
          <p:nvPr/>
        </p:nvSpPr>
        <p:spPr>
          <a:xfrm>
            <a:off x="3000736"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pic>
        <p:nvPicPr>
          <p:cNvPr id="41" name="image82.png" descr="CloudWatch.png"/>
          <p:cNvPicPr/>
          <p:nvPr/>
        </p:nvPicPr>
        <p:blipFill>
          <a:blip r:embed="rId3">
            <a:extLst/>
          </a:blip>
          <a:stretch>
            <a:fillRect/>
          </a:stretch>
        </p:blipFill>
        <p:spPr>
          <a:xfrm>
            <a:off x="1735061" y="3658358"/>
            <a:ext cx="532667" cy="532666"/>
          </a:xfrm>
          <a:prstGeom prst="rect">
            <a:avLst/>
          </a:prstGeom>
          <a:ln w="12700">
            <a:miter lim="400000"/>
          </a:ln>
        </p:spPr>
      </p:pic>
      <p:sp>
        <p:nvSpPr>
          <p:cNvPr id="42" name="Shape 581"/>
          <p:cNvSpPr/>
          <p:nvPr/>
        </p:nvSpPr>
        <p:spPr>
          <a:xfrm>
            <a:off x="2451370" y="3813122"/>
            <a:ext cx="888065" cy="223138"/>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CloudWatch</a:t>
            </a:r>
          </a:p>
        </p:txBody>
      </p:sp>
      <p:sp>
        <p:nvSpPr>
          <p:cNvPr id="43" name="Shape 582"/>
          <p:cNvSpPr/>
          <p:nvPr/>
        </p:nvSpPr>
        <p:spPr>
          <a:xfrm>
            <a:off x="3268982"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Filter</a:t>
            </a:r>
          </a:p>
        </p:txBody>
      </p:sp>
      <p:sp>
        <p:nvSpPr>
          <p:cNvPr id="44" name="Shape 583"/>
          <p:cNvSpPr/>
          <p:nvPr/>
        </p:nvSpPr>
        <p:spPr>
          <a:xfrm>
            <a:off x="1818271"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Logs</a:t>
            </a:r>
          </a:p>
        </p:txBody>
      </p:sp>
      <p:sp>
        <p:nvSpPr>
          <p:cNvPr id="45" name="Shape 584"/>
          <p:cNvSpPr/>
          <p:nvPr/>
        </p:nvSpPr>
        <p:spPr>
          <a:xfrm>
            <a:off x="1459017" y="2246070"/>
            <a:ext cx="432178" cy="249519"/>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6" name="Shape 585"/>
          <p:cNvSpPr/>
          <p:nvPr/>
        </p:nvSpPr>
        <p:spPr>
          <a:xfrm>
            <a:off x="4457609"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7" name="Shape 586"/>
          <p:cNvSpPr/>
          <p:nvPr/>
        </p:nvSpPr>
        <p:spPr>
          <a:xfrm>
            <a:off x="5895995"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8" name="Shape 587"/>
          <p:cNvSpPr/>
          <p:nvPr/>
        </p:nvSpPr>
        <p:spPr>
          <a:xfrm>
            <a:off x="7352869"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Tree>
    <p:extLst>
      <p:ext uri="{BB962C8B-B14F-4D97-AF65-F5344CB8AC3E}">
        <p14:creationId xmlns:p14="http://schemas.microsoft.com/office/powerpoint/2010/main" val="211202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Dashboards</a:t>
            </a:r>
          </a:p>
        </p:txBody>
      </p:sp>
      <p:sp>
        <p:nvSpPr>
          <p:cNvPr id="6" name="Content Placeholder 2"/>
          <p:cNvSpPr txBox="1">
            <a:spLocks/>
          </p:cNvSpPr>
          <p:nvPr/>
        </p:nvSpPr>
        <p:spPr>
          <a:xfrm>
            <a:off x="408028" y="756739"/>
            <a:ext cx="7171123" cy="1805453"/>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solidFill>
                  <a:schemeClr val="bg2"/>
                </a:solidFill>
                <a:latin typeface="Amazon Ember" charset="0"/>
                <a:ea typeface="Amazon Ember" charset="0"/>
                <a:cs typeface="Amazon Ember" charset="0"/>
              </a:rPr>
              <a:t>Amazon CloudWatch Dashboards creates a </a:t>
            </a:r>
            <a:r>
              <a:rPr lang="en-US" sz="2000" dirty="0">
                <a:solidFill>
                  <a:schemeClr val="accent1"/>
                </a:solidFill>
                <a:latin typeface="Amazon Ember" charset="0"/>
                <a:ea typeface="Amazon Ember" charset="0"/>
                <a:cs typeface="Amazon Ember" charset="0"/>
              </a:rPr>
              <a:t>single consolidated view across your resources</a:t>
            </a:r>
            <a:r>
              <a:rPr lang="en-US" sz="2000" dirty="0">
                <a:solidFill>
                  <a:schemeClr val="bg2"/>
                </a:solidFill>
                <a:latin typeface="Amazon Ember" charset="0"/>
                <a:ea typeface="Amazon Ember" charset="0"/>
                <a:cs typeface="Amazon Ember" charset="0"/>
              </a:rPr>
              <a:t> customized by you.</a:t>
            </a:r>
          </a:p>
          <a:p>
            <a:endParaRPr lang="en-US" sz="2000" dirty="0">
              <a:solidFill>
                <a:schemeClr val="bg2"/>
              </a:solidFill>
              <a:latin typeface="Amazon Ember" charset="0"/>
              <a:ea typeface="Amazon Ember" charset="0"/>
              <a:cs typeface="Amazon Ember" charset="0"/>
            </a:endParaRPr>
          </a:p>
        </p:txBody>
      </p:sp>
      <p:sp>
        <p:nvSpPr>
          <p:cNvPr id="7" name="Rectangle 6"/>
          <p:cNvSpPr/>
          <p:nvPr/>
        </p:nvSpPr>
        <p:spPr>
          <a:xfrm>
            <a:off x="408028" y="1908217"/>
            <a:ext cx="8363439" cy="2585323"/>
          </a:xfrm>
          <a:prstGeom prst="rect">
            <a:avLst/>
          </a:prstGeom>
        </p:spPr>
        <p:txBody>
          <a:bodyPr wrap="square">
            <a:spAutoFit/>
          </a:bodyPr>
          <a:lstStyle/>
          <a:p>
            <a:pPr marL="342900" indent="-342900">
              <a:buFontTx/>
              <a:buChar char="-"/>
            </a:pPr>
            <a:r>
              <a:rPr lang="en-US" dirty="0">
                <a:solidFill>
                  <a:schemeClr val="bg2"/>
                </a:solidFill>
                <a:latin typeface="Amazon Ember" charset="0"/>
                <a:ea typeface="Amazon Ember" charset="0"/>
                <a:cs typeface="Amazon Ember" charset="0"/>
              </a:rPr>
              <a:t>A single view for selected metrics to help you assess the health of your resources and applications across one or more regions.</a:t>
            </a:r>
            <a:br>
              <a:rPr lang="en-US" dirty="0">
                <a:solidFill>
                  <a:schemeClr val="bg2"/>
                </a:solidFill>
                <a:latin typeface="Amazon Ember" charset="0"/>
                <a:ea typeface="Amazon Ember" charset="0"/>
                <a:cs typeface="Amazon Ember" charset="0"/>
              </a:rPr>
            </a:br>
            <a:endParaRPr lang="en-US" dirty="0">
              <a:solidFill>
                <a:schemeClr val="bg2"/>
              </a:solidFill>
              <a:latin typeface="Amazon Ember" charset="0"/>
              <a:ea typeface="Amazon Ember" charset="0"/>
              <a:cs typeface="Amazon Ember" charset="0"/>
            </a:endParaRPr>
          </a:p>
          <a:p>
            <a:pPr marL="342900" indent="-342900">
              <a:buFontTx/>
              <a:buChar char="-"/>
            </a:pPr>
            <a:r>
              <a:rPr lang="en-US" dirty="0">
                <a:solidFill>
                  <a:schemeClr val="bg2"/>
                </a:solidFill>
                <a:latin typeface="Amazon Ember" charset="0"/>
                <a:ea typeface="Amazon Ember" charset="0"/>
                <a:cs typeface="Amazon Ember" charset="0"/>
              </a:rPr>
              <a:t>An operational playbook that provides guidance for team members during operational events about how to respond to specific incidents.</a:t>
            </a:r>
            <a:br>
              <a:rPr lang="en-US" dirty="0">
                <a:solidFill>
                  <a:schemeClr val="bg2"/>
                </a:solidFill>
                <a:latin typeface="Amazon Ember" charset="0"/>
                <a:ea typeface="Amazon Ember" charset="0"/>
                <a:cs typeface="Amazon Ember" charset="0"/>
              </a:rPr>
            </a:br>
            <a:endParaRPr lang="en-US" dirty="0">
              <a:solidFill>
                <a:schemeClr val="bg2"/>
              </a:solidFill>
              <a:latin typeface="Amazon Ember" charset="0"/>
              <a:ea typeface="Amazon Ember" charset="0"/>
              <a:cs typeface="Amazon Ember" charset="0"/>
            </a:endParaRPr>
          </a:p>
          <a:p>
            <a:pPr marL="342900" indent="-342900">
              <a:buFontTx/>
              <a:buChar char="-"/>
            </a:pPr>
            <a:r>
              <a:rPr lang="en-US" dirty="0">
                <a:solidFill>
                  <a:schemeClr val="bg2"/>
                </a:solidFill>
                <a:latin typeface="Amazon Ember" charset="0"/>
                <a:ea typeface="Amazon Ember" charset="0"/>
                <a:cs typeface="Amazon Ember" charset="0"/>
              </a:rPr>
              <a:t>A common view of critical resource and application measurements that can be shared by team members for faster communication flow during operational events.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1780973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1889" y="655599"/>
            <a:ext cx="7370619" cy="4369214"/>
          </a:xfrm>
          <a:prstGeom prst="rect">
            <a:avLst/>
          </a:prstGeom>
        </p:spPr>
      </p:pic>
      <p:sp>
        <p:nvSpPr>
          <p:cNvPr id="3" name="Title 1"/>
          <p:cNvSpPr txBox="1">
            <a:spLocks/>
          </p:cNvSpPr>
          <p:nvPr/>
        </p:nvSpPr>
        <p:spPr>
          <a:xfrm>
            <a:off x="336789" y="114936"/>
            <a:ext cx="8205304"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CloudWatch Dashboard Example</a:t>
            </a:r>
          </a:p>
        </p:txBody>
      </p:sp>
    </p:spTree>
    <p:extLst>
      <p:ext uri="{BB962C8B-B14F-4D97-AF65-F5344CB8AC3E}">
        <p14:creationId xmlns:p14="http://schemas.microsoft.com/office/powerpoint/2010/main" val="55387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2</a:t>
            </a:r>
          </a:p>
        </p:txBody>
      </p:sp>
      <p:sp>
        <p:nvSpPr>
          <p:cNvPr id="5" name="Rectangle 4"/>
          <p:cNvSpPr/>
          <p:nvPr/>
        </p:nvSpPr>
        <p:spPr>
          <a:xfrm>
            <a:off x="450415" y="2865622"/>
            <a:ext cx="8238818" cy="1753092"/>
          </a:xfrm>
          <a:prstGeom prst="rect">
            <a:avLst/>
          </a:prstGeom>
        </p:spPr>
        <p:txBody>
          <a:bodyPr wrap="square" lIns="90232" tIns="45109" rIns="90232" bIns="45109">
            <a:spAutoFit/>
          </a:bodyPr>
          <a:lstStyle/>
          <a:p>
            <a:pPr algn="ctr" defTabSz="338238"/>
            <a:r>
              <a:rPr lang="en-US" sz="5400" dirty="0">
                <a:solidFill>
                  <a:prstClr val="white"/>
                </a:solidFill>
                <a:latin typeface="Amazon Ember" charset="0"/>
                <a:ea typeface="Amazon Ember" charset="0"/>
                <a:cs typeface="Amazon Ember" charset="0"/>
              </a:rPr>
              <a:t>Security Monitoring and Logging</a:t>
            </a:r>
          </a:p>
        </p:txBody>
      </p:sp>
    </p:spTree>
    <p:extLst>
      <p:ext uri="{BB962C8B-B14F-4D97-AF65-F5344CB8AC3E}">
        <p14:creationId xmlns:p14="http://schemas.microsoft.com/office/powerpoint/2010/main" val="671589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mazon Ember" charset="0"/>
                <a:ea typeface="Amazon Ember" charset="0"/>
                <a:cs typeface="Amazon Ember" charset="0"/>
              </a:rPr>
              <a:t>Different log categories</a:t>
            </a:r>
          </a:p>
        </p:txBody>
      </p:sp>
      <p:sp>
        <p:nvSpPr>
          <p:cNvPr id="5" name="Content Placeholder 4"/>
          <p:cNvSpPr>
            <a:spLocks noGrp="1"/>
          </p:cNvSpPr>
          <p:nvPr>
            <p:ph sz="half" idx="1"/>
          </p:nvPr>
        </p:nvSpPr>
        <p:spPr>
          <a:xfrm>
            <a:off x="337518" y="1011542"/>
            <a:ext cx="2840397" cy="3394472"/>
          </a:xfrm>
        </p:spPr>
        <p:txBody>
          <a:bodyPr/>
          <a:lstStyle/>
          <a:p>
            <a:r>
              <a:rPr lang="en-US" sz="1800" b="1" dirty="0">
                <a:latin typeface="Amazon Ember" charset="0"/>
                <a:ea typeface="Amazon Ember" charset="0"/>
                <a:cs typeface="Amazon Ember" charset="0"/>
              </a:rPr>
              <a:t>AWS Infrastructure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AWS CloudTrail</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VPC Flow Logs</a:t>
            </a:r>
          </a:p>
          <a:p>
            <a:pPr marL="342900" indent="-342900">
              <a:buFont typeface="+mj-lt"/>
              <a:buAutoNum type="arabicPeriod"/>
            </a:pPr>
            <a:endParaRPr lang="en-US" sz="1800" dirty="0">
              <a:latin typeface="Amazon Ember" charset="0"/>
              <a:ea typeface="Amazon Ember" charset="0"/>
              <a:cs typeface="Amazon Ember" charset="0"/>
            </a:endParaRPr>
          </a:p>
        </p:txBody>
      </p:sp>
      <p:sp>
        <p:nvSpPr>
          <p:cNvPr id="4" name="Text Placeholder 3"/>
          <p:cNvSpPr>
            <a:spLocks noGrp="1"/>
          </p:cNvSpPr>
          <p:nvPr>
            <p:ph sz="half" idx="10"/>
          </p:nvPr>
        </p:nvSpPr>
        <p:spPr>
          <a:xfrm>
            <a:off x="3231001" y="1011542"/>
            <a:ext cx="2840397" cy="3394472"/>
          </a:xfrm>
        </p:spPr>
        <p:txBody>
          <a:bodyPr>
            <a:normAutofit/>
          </a:bodyPr>
          <a:lstStyle/>
          <a:p>
            <a:r>
              <a:rPr lang="en-US" sz="1800" b="1" dirty="0">
                <a:latin typeface="Amazon Ember" charset="0"/>
                <a:ea typeface="Amazon Ember" charset="0"/>
                <a:cs typeface="Amazon Ember" charset="0"/>
              </a:rPr>
              <a:t>AWS service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S3</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AWS Elastic Load Balancing</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a:t>
            </a:r>
            <a:r>
              <a:rPr lang="en-US" sz="1800" dirty="0" err="1">
                <a:solidFill>
                  <a:schemeClr val="accent1"/>
                </a:solidFill>
                <a:latin typeface="Amazon Ember" charset="0"/>
                <a:ea typeface="Amazon Ember" charset="0"/>
                <a:cs typeface="Amazon Ember" charset="0"/>
              </a:rPr>
              <a:t>CloudFront</a:t>
            </a:r>
            <a:endParaRPr lang="en-US" sz="1800" dirty="0">
              <a:solidFill>
                <a:schemeClr val="accent1"/>
              </a:solidFill>
              <a:latin typeface="Amazon Ember" charset="0"/>
              <a:ea typeface="Amazon Ember" charset="0"/>
              <a:cs typeface="Amazon Ember" charset="0"/>
            </a:endParaRPr>
          </a:p>
          <a:p>
            <a:pPr marL="342900" indent="-342900">
              <a:buFont typeface="Wingdings" panose="05000000000000000000" pitchFamily="2" charset="2"/>
              <a:buChar char="§"/>
            </a:pPr>
            <a:r>
              <a:rPr lang="en-US" sz="1800" dirty="0">
                <a:latin typeface="Amazon Ember" charset="0"/>
                <a:ea typeface="Amazon Ember" charset="0"/>
                <a:cs typeface="Amazon Ember" charset="0"/>
              </a:rPr>
              <a:t>AWS Lambda</a:t>
            </a:r>
          </a:p>
          <a:p>
            <a:pPr marL="342900" indent="-342900">
              <a:buFont typeface="Wingdings" panose="05000000000000000000" pitchFamily="2" charset="2"/>
              <a:buChar char="§"/>
            </a:pPr>
            <a:r>
              <a:rPr lang="en-US" sz="1800" dirty="0">
                <a:latin typeface="Amazon Ember" charset="0"/>
                <a:ea typeface="Amazon Ember" charset="0"/>
                <a:cs typeface="Amazon Ember" charset="0"/>
              </a:rPr>
              <a:t>AWS Elastic Beanstalk</a:t>
            </a:r>
          </a:p>
          <a:p>
            <a:pPr marL="342900" indent="-342900">
              <a:buFont typeface="Wingdings" panose="05000000000000000000" pitchFamily="2" charset="2"/>
              <a:buChar char="§"/>
            </a:pPr>
            <a:r>
              <a:rPr lang="is-IS" sz="1800" dirty="0">
                <a:latin typeface="Amazon Ember" charset="0"/>
                <a:ea typeface="Amazon Ember" charset="0"/>
                <a:cs typeface="Amazon Ember" charset="0"/>
              </a:rPr>
              <a:t>…</a:t>
            </a:r>
            <a:endParaRPr lang="en-US" sz="1800" dirty="0">
              <a:latin typeface="Amazon Ember" charset="0"/>
              <a:ea typeface="Amazon Ember" charset="0"/>
              <a:cs typeface="Amazon Ember" charset="0"/>
            </a:endParaRPr>
          </a:p>
        </p:txBody>
      </p:sp>
      <p:sp>
        <p:nvSpPr>
          <p:cNvPr id="8" name="Content Placeholder 7"/>
          <p:cNvSpPr>
            <a:spLocks noGrp="1"/>
          </p:cNvSpPr>
          <p:nvPr>
            <p:ph sz="half" idx="11"/>
          </p:nvPr>
        </p:nvSpPr>
        <p:spPr>
          <a:xfrm>
            <a:off x="6124485" y="1011542"/>
            <a:ext cx="2840397" cy="3394472"/>
          </a:xfrm>
        </p:spPr>
        <p:txBody>
          <a:bodyPr>
            <a:normAutofit/>
          </a:bodyPr>
          <a:lstStyle/>
          <a:p>
            <a:r>
              <a:rPr lang="en-US" sz="1800" b="1" dirty="0">
                <a:latin typeface="Amazon Ember" charset="0"/>
                <a:ea typeface="Amazon Ember" charset="0"/>
                <a:cs typeface="Amazon Ember" charset="0"/>
              </a:rPr>
              <a:t>Host based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latin typeface="Amazon Ember" charset="0"/>
                <a:ea typeface="Amazon Ember" charset="0"/>
                <a:cs typeface="Amazon Ember" charset="0"/>
              </a:rPr>
              <a:t>Messages</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Security</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NGINX/Apache/IIS</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Windows Event Logs</a:t>
            </a:r>
          </a:p>
          <a:p>
            <a:pPr marL="342900" indent="-342900">
              <a:buFont typeface="Wingdings" panose="05000000000000000000" pitchFamily="2" charset="2"/>
              <a:buChar char="§"/>
            </a:pPr>
            <a:r>
              <a:rPr lang="en-US" sz="1800" dirty="0">
                <a:latin typeface="Amazon Ember" charset="0"/>
                <a:ea typeface="Amazon Ember" charset="0"/>
                <a:cs typeface="Amazon Ember" charset="0"/>
              </a:rPr>
              <a:t>Windows Performance Counters</a:t>
            </a:r>
          </a:p>
          <a:p>
            <a:pPr marL="342900" indent="-342900">
              <a:buFont typeface="Wingdings" panose="05000000000000000000" pitchFamily="2" charset="2"/>
              <a:buChar char="§"/>
            </a:pPr>
            <a:r>
              <a:rPr lang="is-IS" sz="1800" dirty="0">
                <a:latin typeface="Amazon Ember" charset="0"/>
                <a:ea typeface="Amazon Ember" charset="0"/>
                <a:cs typeface="Amazon Ember" charset="0"/>
              </a:rPr>
              <a:t>…</a:t>
            </a:r>
            <a:endParaRPr lang="en-US" sz="1800" dirty="0">
              <a:latin typeface="Amazon Ember" charset="0"/>
              <a:ea typeface="Amazon Ember" charset="0"/>
              <a:cs typeface="Amazon Ember" charset="0"/>
            </a:endParaRPr>
          </a:p>
        </p:txBody>
      </p:sp>
      <p:sp>
        <p:nvSpPr>
          <p:cNvPr id="6" name="TextBox 5"/>
          <p:cNvSpPr txBox="1"/>
          <p:nvPr/>
        </p:nvSpPr>
        <p:spPr>
          <a:xfrm>
            <a:off x="3090064" y="4221348"/>
            <a:ext cx="2698754" cy="369332"/>
          </a:xfrm>
          <a:prstGeom prst="rect">
            <a:avLst/>
          </a:prstGeom>
          <a:noFill/>
        </p:spPr>
        <p:txBody>
          <a:bodyPr wrap="square" rtlCol="0">
            <a:spAutoFit/>
          </a:bodyPr>
          <a:lstStyle/>
          <a:p>
            <a:r>
              <a:rPr lang="en-US" b="1" dirty="0">
                <a:solidFill>
                  <a:schemeClr val="accent2"/>
                </a:solidFill>
                <a:latin typeface="Amazon Ember" charset="0"/>
                <a:ea typeface="Amazon Ember" charset="0"/>
                <a:cs typeface="Amazon Ember" charset="0"/>
              </a:rPr>
              <a:t>Security related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403" y="235670"/>
            <a:ext cx="1153255" cy="1009634"/>
          </a:xfrm>
          <a:prstGeom prst="rect">
            <a:avLst/>
          </a:prstGeom>
        </p:spPr>
      </p:pic>
    </p:spTree>
    <p:extLst>
      <p:ext uri="{BB962C8B-B14F-4D97-AF65-F5344CB8AC3E}">
        <p14:creationId xmlns:p14="http://schemas.microsoft.com/office/powerpoint/2010/main" val="238089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AWS CloudTrail</a:t>
            </a:r>
            <a:br>
              <a:rPr lang="en-US" sz="2800" dirty="0"/>
            </a:br>
            <a:r>
              <a:rPr lang="en-US" sz="2000" dirty="0">
                <a:solidFill>
                  <a:srgbClr val="FCB64C"/>
                </a:solidFill>
              </a:rPr>
              <a:t>Records AWS API calls for your account</a:t>
            </a:r>
            <a:endParaRPr lang="en-US" dirty="0">
              <a:solidFill>
                <a:srgbClr val="FCB64C"/>
              </a:solidFill>
            </a:endParaRPr>
          </a:p>
        </p:txBody>
      </p:sp>
    </p:spTree>
    <p:extLst>
      <p:ext uri="{BB962C8B-B14F-4D97-AF65-F5344CB8AC3E}">
        <p14:creationId xmlns:p14="http://schemas.microsoft.com/office/powerpoint/2010/main" val="16154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396506" cy="468192"/>
          </a:xfrm>
        </p:spPr>
        <p:txBody>
          <a:bodyPr>
            <a:normAutofit fontScale="90000"/>
          </a:bodyPr>
          <a:lstStyle/>
          <a:p>
            <a:r>
              <a:rPr lang="en-US" b="1" dirty="0">
                <a:latin typeface="Amazon Ember" charset="0"/>
                <a:ea typeface="Amazon Ember" charset="0"/>
                <a:cs typeface="Amazon Ember" charset="0"/>
              </a:rPr>
              <a:t>What can you answer using a CloudTrail event?</a:t>
            </a:r>
          </a:p>
        </p:txBody>
      </p:sp>
      <p:sp>
        <p:nvSpPr>
          <p:cNvPr id="5" name="Content Placeholder 2"/>
          <p:cNvSpPr>
            <a:spLocks noGrp="1"/>
          </p:cNvSpPr>
          <p:nvPr>
            <p:ph idx="1"/>
          </p:nvPr>
        </p:nvSpPr>
        <p:spPr>
          <a:xfrm>
            <a:off x="336789" y="699365"/>
            <a:ext cx="8205304" cy="4159354"/>
          </a:xfrm>
        </p:spPr>
        <p:txBody>
          <a:bodyPr>
            <a:normAutofit fontScale="92500" lnSpcReduction="10000"/>
          </a:bodyPr>
          <a:lstStyle/>
          <a:p>
            <a:pPr marL="342900" indent="-342900">
              <a:buFont typeface="Wingdings" panose="05000000000000000000" pitchFamily="2" charset="2"/>
              <a:buChar char="v"/>
            </a:pPr>
            <a:endParaRPr lang="en-US" sz="2000" b="1" spc="-100" dirty="0">
              <a:latin typeface="Amazon Ember" charset="0"/>
              <a:ea typeface="Amazon Ember" charset="0"/>
              <a:cs typeface="Amazon Ember" charset="0"/>
            </a:endParaRPr>
          </a:p>
          <a:p>
            <a:pPr marL="342900" indent="-342900">
              <a:spcBef>
                <a:spcPts val="1200"/>
              </a:spcBef>
              <a:buFont typeface="Wingdings" panose="05000000000000000000" pitchFamily="2" charset="2"/>
              <a:buChar char="§"/>
            </a:pPr>
            <a:r>
              <a:rPr lang="en-US" sz="2000" b="1" spc="-100" dirty="0">
                <a:solidFill>
                  <a:schemeClr val="accent2"/>
                </a:solidFill>
                <a:latin typeface="Amazon Ember" charset="0"/>
                <a:ea typeface="Amazon Ember" charset="0"/>
                <a:cs typeface="Amazon Ember" charset="0"/>
              </a:rPr>
              <a:t>Who</a:t>
            </a:r>
            <a:r>
              <a:rPr lang="en-US" sz="2000" spc="-1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made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When</a:t>
            </a:r>
            <a:r>
              <a:rPr lang="en-US" sz="20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was the API call made?</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What </a:t>
            </a:r>
            <a:r>
              <a:rPr lang="en-US" sz="2000" dirty="0">
                <a:latin typeface="Amazon Ember" charset="0"/>
                <a:ea typeface="Amazon Ember" charset="0"/>
                <a:cs typeface="Amazon Ember" charset="0"/>
              </a:rPr>
              <a:t>was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Which</a:t>
            </a:r>
            <a:r>
              <a:rPr lang="en-US" sz="20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resources were acted up on in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Where</a:t>
            </a:r>
            <a:r>
              <a:rPr lang="en-US" sz="2000" b="1" dirty="0">
                <a:latin typeface="Amazon Ember" charset="0"/>
                <a:ea typeface="Amazon Ember" charset="0"/>
                <a:cs typeface="Amazon Ember" charset="0"/>
              </a:rPr>
              <a:t> </a:t>
            </a:r>
            <a:r>
              <a:rPr lang="en-US" sz="2000" dirty="0">
                <a:latin typeface="Amazon Ember" charset="0"/>
                <a:ea typeface="Amazon Ember" charset="0"/>
                <a:cs typeface="Amazon Ember" charset="0"/>
              </a:rPr>
              <a:t>was the API call made from and made to?</a:t>
            </a:r>
          </a:p>
          <a:p>
            <a:endParaRPr lang="en-US" sz="2000" dirty="0">
              <a:latin typeface="Amazon Ember" charset="0"/>
              <a:ea typeface="Amazon Ember" charset="0"/>
              <a:cs typeface="Amazon Ember" charset="0"/>
            </a:endParaRPr>
          </a:p>
          <a:p>
            <a:endParaRPr lang="en-US" sz="2000" dirty="0">
              <a:latin typeface="Amazon Ember" charset="0"/>
              <a:ea typeface="Amazon Ember" charset="0"/>
              <a:cs typeface="Amazon Ember" charset="0"/>
            </a:endParaRPr>
          </a:p>
          <a:p>
            <a:endParaRPr lang="en-US" sz="2000" dirty="0">
              <a:latin typeface="Amazon Ember" charset="0"/>
              <a:ea typeface="Amazon Ember" charset="0"/>
              <a:cs typeface="Amazon Ember" charset="0"/>
            </a:endParaRPr>
          </a:p>
          <a:p>
            <a:r>
              <a:rPr lang="en-US" sz="1700" dirty="0">
                <a:solidFill>
                  <a:schemeClr val="accent1"/>
                </a:solidFill>
                <a:latin typeface="Amazon Ember" charset="0"/>
                <a:ea typeface="Amazon Ember" charset="0"/>
                <a:cs typeface="Amazon Ember" charset="0"/>
              </a:rPr>
              <a:t>Supported services:</a:t>
            </a:r>
          </a:p>
          <a:p>
            <a:r>
              <a:rPr lang="en-US" sz="1500" dirty="0">
                <a:latin typeface="Amazon Ember" charset="0"/>
                <a:ea typeface="Amazon Ember" charset="0"/>
                <a:cs typeface="Amazon Ember" charset="0"/>
              </a:rPr>
              <a:t>http://</a:t>
            </a:r>
            <a:r>
              <a:rPr lang="en-US" sz="1500" dirty="0" err="1">
                <a:latin typeface="Amazon Ember" charset="0"/>
                <a:ea typeface="Amazon Ember" charset="0"/>
                <a:cs typeface="Amazon Ember" charset="0"/>
              </a:rPr>
              <a:t>docs.aws.amazon.com</a:t>
            </a:r>
            <a:r>
              <a:rPr lang="en-US" sz="1500" dirty="0">
                <a:latin typeface="Amazon Ember" charset="0"/>
                <a:ea typeface="Amazon Ember" charset="0"/>
                <a:cs typeface="Amazon Ember" charset="0"/>
              </a:rPr>
              <a:t>/</a:t>
            </a:r>
            <a:r>
              <a:rPr lang="en-US" sz="1500" dirty="0" err="1">
                <a:latin typeface="Amazon Ember" charset="0"/>
                <a:ea typeface="Amazon Ember" charset="0"/>
                <a:cs typeface="Amazon Ember" charset="0"/>
              </a:rPr>
              <a:t>awscloudtrail</a:t>
            </a:r>
            <a:r>
              <a:rPr lang="en-US" sz="1500" dirty="0">
                <a:latin typeface="Amazon Ember" charset="0"/>
                <a:ea typeface="Amazon Ember" charset="0"/>
                <a:cs typeface="Amazon Ember" charset="0"/>
              </a:rPr>
              <a:t>/latest/</a:t>
            </a:r>
            <a:r>
              <a:rPr lang="en-US" sz="1500" dirty="0" err="1">
                <a:latin typeface="Amazon Ember" charset="0"/>
                <a:ea typeface="Amazon Ember" charset="0"/>
                <a:cs typeface="Amazon Ember" charset="0"/>
              </a:rPr>
              <a:t>userguide</a:t>
            </a:r>
            <a:r>
              <a:rPr lang="en-US" sz="1500" dirty="0">
                <a:latin typeface="Amazon Ember" charset="0"/>
                <a:ea typeface="Amazon Ember" charset="0"/>
                <a:cs typeface="Amazon Ember" charset="0"/>
              </a:rPr>
              <a:t>/cloudtrail-supported-</a:t>
            </a:r>
            <a:r>
              <a:rPr lang="en-US" sz="1500" dirty="0" err="1">
                <a:latin typeface="Amazon Ember" charset="0"/>
                <a:ea typeface="Amazon Ember" charset="0"/>
                <a:cs typeface="Amazon Ember" charset="0"/>
              </a:rPr>
              <a:t>services.html</a:t>
            </a:r>
            <a:endParaRPr lang="en-US" sz="1900" dirty="0">
              <a:latin typeface="Amazon Ember" charset="0"/>
              <a:ea typeface="Amazon Ember" charset="0"/>
              <a:cs typeface="Amazon Ember" charset="0"/>
            </a:endParaRPr>
          </a:p>
        </p:txBody>
      </p:sp>
    </p:spTree>
    <p:extLst>
      <p:ext uri="{BB962C8B-B14F-4D97-AF65-F5344CB8AC3E}">
        <p14:creationId xmlns:p14="http://schemas.microsoft.com/office/powerpoint/2010/main" val="81843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does an event look like?</a:t>
            </a:r>
          </a:p>
        </p:txBody>
      </p:sp>
      <p:sp>
        <p:nvSpPr>
          <p:cNvPr id="3" name="Content Placeholder 2"/>
          <p:cNvSpPr>
            <a:spLocks noGrp="1"/>
          </p:cNvSpPr>
          <p:nvPr>
            <p:ph sz="quarter" idx="11"/>
          </p:nvPr>
        </p:nvSpPr>
        <p:spPr>
          <a:xfrm>
            <a:off x="336789" y="568412"/>
            <a:ext cx="7641020" cy="4476802"/>
          </a:xfrm>
          <a:solidFill>
            <a:schemeClr val="accent6"/>
          </a:solidFill>
        </p:spPr>
        <p:txBody>
          <a:bodyPr>
            <a:noAutofit/>
          </a:bodyPr>
          <a:lstStyle/>
          <a:p>
            <a:r>
              <a:rPr lang="en-US" sz="750" dirty="0">
                <a:solidFill>
                  <a:schemeClr val="accent2">
                    <a:lumMod val="20000"/>
                    <a:lumOff val="80000"/>
                  </a:schemeClr>
                </a:solidFill>
              </a:rPr>
              <a:t>{</a:t>
            </a:r>
          </a:p>
          <a:p>
            <a:r>
              <a:rPr lang="en-US" sz="750" dirty="0">
                <a:solidFill>
                  <a:schemeClr val="accent2">
                    <a:lumMod val="20000"/>
                    <a:lumOff val="80000"/>
                  </a:schemeClr>
                </a:solidFill>
              </a:rPr>
              <a:t>		"</a:t>
            </a:r>
            <a:r>
              <a:rPr lang="en-US" sz="750" dirty="0" err="1">
                <a:solidFill>
                  <a:schemeClr val="accent2">
                    <a:lumMod val="20000"/>
                    <a:lumOff val="80000"/>
                  </a:schemeClr>
                </a:solidFill>
              </a:rPr>
              <a:t>eventVersion</a:t>
            </a:r>
            <a:r>
              <a:rPr lang="en-US" sz="750" dirty="0">
                <a:solidFill>
                  <a:schemeClr val="accent2">
                    <a:lumMod val="20000"/>
                    <a:lumOff val="80000"/>
                  </a:schemeClr>
                </a:solidFill>
              </a:rPr>
              <a:t>": "1.01",</a:t>
            </a:r>
          </a:p>
          <a:p>
            <a:r>
              <a:rPr lang="en-US" sz="750" dirty="0">
                <a:solidFill>
                  <a:schemeClr val="accent2">
                    <a:lumMod val="20000"/>
                    <a:lumOff val="80000"/>
                  </a:schemeClr>
                </a:solidFill>
              </a:rPr>
              <a:t>		"userIdentity": {</a:t>
            </a:r>
            <a:endParaRPr lang="en-US" sz="750" b="1" dirty="0">
              <a:solidFill>
                <a:schemeClr val="accent2">
                  <a:lumMod val="20000"/>
                  <a:lumOff val="80000"/>
                </a:schemeClr>
              </a:solidFill>
            </a:endParaRPr>
          </a:p>
          <a:p>
            <a:r>
              <a:rPr lang="en-US" sz="750" b="1" dirty="0">
                <a:solidFill>
                  <a:srgbClr val="00FF00"/>
                </a:solidFill>
              </a:rPr>
              <a:t>			"type": "IAMUser", // Who?</a:t>
            </a:r>
          </a:p>
          <a:p>
            <a:r>
              <a:rPr lang="en-US" sz="750" dirty="0">
                <a:solidFill>
                  <a:schemeClr val="accent2">
                    <a:lumMod val="20000"/>
                    <a:lumOff val="80000"/>
                  </a:schemeClr>
                </a:solidFill>
              </a:rPr>
              <a:t>			"principalId": "AIDAJDPLRKLG7UEXAMPLE",</a:t>
            </a:r>
          </a:p>
          <a:p>
            <a:r>
              <a:rPr lang="en-US" sz="750" b="1" dirty="0">
                <a:solidFill>
                  <a:srgbClr val="00FF00"/>
                </a:solidFill>
              </a:rPr>
              <a:t>			"arn": "arn:aws:iam::123456789012:user/Alice", //Who? </a:t>
            </a:r>
          </a:p>
          <a:p>
            <a:r>
              <a:rPr lang="en-US" sz="750" dirty="0">
                <a:solidFill>
                  <a:schemeClr val="accent2">
                    <a:lumMod val="20000"/>
                    <a:lumOff val="80000"/>
                  </a:schemeClr>
                </a:solidFill>
              </a:rPr>
              <a:t>			"accountId": "123456789012",</a:t>
            </a:r>
          </a:p>
          <a:p>
            <a:r>
              <a:rPr lang="en-US" sz="750" dirty="0">
                <a:solidFill>
                  <a:schemeClr val="accent2">
                    <a:lumMod val="20000"/>
                    <a:lumOff val="80000"/>
                  </a:schemeClr>
                </a:solidFill>
              </a:rPr>
              <a:t>			"accessKeyId": "AKIAIOSFODNN7EXAMPLE",</a:t>
            </a:r>
          </a:p>
          <a:p>
            <a:r>
              <a:rPr lang="en-US" sz="750" dirty="0">
                <a:solidFill>
                  <a:schemeClr val="accent2">
                    <a:lumMod val="20000"/>
                    <a:lumOff val="80000"/>
                  </a:schemeClr>
                </a:solidFill>
              </a:rPr>
              <a:t>			"userName": "Alice",</a:t>
            </a:r>
          </a:p>
          <a:p>
            <a:r>
              <a:rPr lang="en-US" sz="750" dirty="0">
                <a:solidFill>
                  <a:schemeClr val="accent2">
                    <a:lumMod val="20000"/>
                    <a:lumOff val="80000"/>
                  </a:schemeClr>
                </a:solidFill>
              </a:rPr>
              <a:t>			"</a:t>
            </a:r>
            <a:r>
              <a:rPr lang="en-US" sz="750" dirty="0" err="1">
                <a:solidFill>
                  <a:schemeClr val="accent2">
                    <a:lumMod val="20000"/>
                    <a:lumOff val="80000"/>
                  </a:schemeClr>
                </a:solidFill>
              </a:rPr>
              <a:t>sessionContext</a:t>
            </a:r>
            <a:r>
              <a:rPr lang="en-US" sz="750" dirty="0">
                <a:solidFill>
                  <a:schemeClr val="accent2">
                    <a:lumMod val="20000"/>
                    <a:lumOff val="80000"/>
                  </a:schemeClr>
                </a:solidFill>
              </a:rPr>
              <a:t>": {</a:t>
            </a:r>
          </a:p>
          <a:p>
            <a:r>
              <a:rPr lang="en-US" sz="750" dirty="0">
                <a:solidFill>
                  <a:schemeClr val="accent2">
                    <a:lumMod val="20000"/>
                    <a:lumOff val="80000"/>
                  </a:schemeClr>
                </a:solidFill>
              </a:rPr>
              <a:t>				"attributes": {</a:t>
            </a:r>
          </a:p>
          <a:p>
            <a:r>
              <a:rPr lang="en-US" sz="750" dirty="0">
                <a:solidFill>
                  <a:schemeClr val="accent2">
                    <a:lumMod val="20000"/>
                    <a:lumOff val="80000"/>
                  </a:schemeClr>
                </a:solidFill>
              </a:rPr>
              <a:t>					"</a:t>
            </a:r>
            <a:r>
              <a:rPr lang="en-US" sz="750" dirty="0" err="1">
                <a:solidFill>
                  <a:schemeClr val="accent2">
                    <a:lumMod val="20000"/>
                    <a:lumOff val="80000"/>
                  </a:schemeClr>
                </a:solidFill>
              </a:rPr>
              <a:t>mfaAuthenticated</a:t>
            </a:r>
            <a:r>
              <a:rPr lang="en-US" sz="750" dirty="0">
                <a:solidFill>
                  <a:schemeClr val="accent2">
                    <a:lumMod val="20000"/>
                    <a:lumOff val="80000"/>
                  </a:schemeClr>
                </a:solidFill>
              </a:rPr>
              <a:t>": "false",</a:t>
            </a:r>
          </a:p>
          <a:p>
            <a:r>
              <a:rPr lang="en-US" sz="750" dirty="0">
                <a:solidFill>
                  <a:schemeClr val="accent2">
                    <a:lumMod val="20000"/>
                    <a:lumOff val="80000"/>
                  </a:schemeClr>
                </a:solidFill>
              </a:rPr>
              <a:t>					"</a:t>
            </a:r>
            <a:r>
              <a:rPr lang="en-US" sz="750" dirty="0" err="1">
                <a:solidFill>
                  <a:schemeClr val="accent2">
                    <a:lumMod val="20000"/>
                    <a:lumOff val="80000"/>
                  </a:schemeClr>
                </a:solidFill>
              </a:rPr>
              <a:t>creationDate</a:t>
            </a:r>
            <a:r>
              <a:rPr lang="en-US" sz="750" dirty="0">
                <a:solidFill>
                  <a:schemeClr val="accent2">
                    <a:lumMod val="20000"/>
                    <a:lumOff val="80000"/>
                  </a:schemeClr>
                </a:solidFill>
              </a:rPr>
              <a:t>": "2014-03-18T14:29:23Z"</a:t>
            </a: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p>
          <a:p>
            <a:r>
              <a:rPr lang="en-US" sz="750" dirty="0">
                <a:solidFill>
                  <a:srgbClr val="00FF00"/>
                </a:solidFill>
              </a:rPr>
              <a:t>		</a:t>
            </a:r>
            <a:r>
              <a:rPr lang="en-US" sz="750" b="1" dirty="0">
                <a:solidFill>
                  <a:srgbClr val="00FF00"/>
                </a:solidFill>
              </a:rPr>
              <a:t>"eventTime": "2014-03-18T14:30:07Z", //When?</a:t>
            </a:r>
          </a:p>
          <a:p>
            <a:r>
              <a:rPr lang="en-US" sz="750" dirty="0">
                <a:solidFill>
                  <a:schemeClr val="accent2">
                    <a:lumMod val="20000"/>
                    <a:lumOff val="80000"/>
                  </a:schemeClr>
                </a:solidFill>
              </a:rPr>
              <a:t>		"eventSource": "cloudtrail.amazonaws.com",</a:t>
            </a:r>
          </a:p>
          <a:p>
            <a:r>
              <a:rPr lang="en-US" sz="750" dirty="0">
                <a:solidFill>
                  <a:srgbClr val="00FF00"/>
                </a:solidFill>
              </a:rPr>
              <a:t>		</a:t>
            </a:r>
            <a:r>
              <a:rPr lang="en-US" sz="750" b="1" dirty="0">
                <a:solidFill>
                  <a:srgbClr val="00FF00"/>
                </a:solidFill>
              </a:rPr>
              <a:t>"eventName": “</a:t>
            </a:r>
            <a:r>
              <a:rPr lang="en-US" sz="750" b="1" dirty="0" err="1">
                <a:solidFill>
                  <a:srgbClr val="00FF00"/>
                </a:solidFill>
              </a:rPr>
              <a:t>StartInstances</a:t>
            </a:r>
            <a:r>
              <a:rPr lang="en-US" sz="750" b="1" dirty="0">
                <a:solidFill>
                  <a:srgbClr val="00FF00"/>
                </a:solidFill>
              </a:rPr>
              <a:t>", //What?</a:t>
            </a:r>
          </a:p>
          <a:p>
            <a:r>
              <a:rPr lang="en-US" sz="750" dirty="0">
                <a:solidFill>
                  <a:srgbClr val="00FF00"/>
                </a:solidFill>
              </a:rPr>
              <a:t>		</a:t>
            </a:r>
            <a:r>
              <a:rPr lang="en-US" sz="750" b="1" dirty="0">
                <a:solidFill>
                  <a:srgbClr val="00FF00"/>
                </a:solidFill>
              </a:rPr>
              <a:t>"awsRegion": "us-west-2",//Where to?</a:t>
            </a:r>
          </a:p>
          <a:p>
            <a:r>
              <a:rPr lang="en-US" sz="750" dirty="0">
                <a:solidFill>
                  <a:srgbClr val="00FF00"/>
                </a:solidFill>
              </a:rPr>
              <a:t>		</a:t>
            </a:r>
            <a:r>
              <a:rPr lang="en-US" sz="750" b="1" dirty="0">
                <a:solidFill>
                  <a:srgbClr val="00FF00"/>
                </a:solidFill>
              </a:rPr>
              <a:t>"sourceIPAddress": "72.21.198.64", // Where from?</a:t>
            </a:r>
          </a:p>
          <a:p>
            <a:r>
              <a:rPr lang="en-US" sz="750" dirty="0">
                <a:solidFill>
                  <a:schemeClr val="accent2">
                    <a:lumMod val="20000"/>
                    <a:lumOff val="80000"/>
                  </a:schemeClr>
                </a:solidFill>
              </a:rPr>
              <a:t>		"userAgent": "ec2-api-tools 1.6.12.2",</a:t>
            </a:r>
          </a:p>
          <a:p>
            <a:r>
              <a:rPr lang="en-US" sz="750" dirty="0">
                <a:solidFill>
                  <a:schemeClr val="accent2">
                    <a:lumMod val="20000"/>
                    <a:lumOff val="80000"/>
                  </a:schemeClr>
                </a:solidFill>
              </a:rPr>
              <a:t>		"requestParameters": {</a:t>
            </a:r>
          </a:p>
          <a:p>
            <a:r>
              <a:rPr lang="en-US" sz="750" dirty="0">
                <a:solidFill>
                  <a:schemeClr val="accent2">
                    <a:lumMod val="20000"/>
                    <a:lumOff val="80000"/>
                  </a:schemeClr>
                </a:solidFill>
              </a:rPr>
              <a:t>			 "</a:t>
            </a:r>
            <a:r>
              <a:rPr lang="en-US" sz="750" dirty="0" err="1">
                <a:solidFill>
                  <a:schemeClr val="accent2">
                    <a:lumMod val="20000"/>
                    <a:lumOff val="80000"/>
                  </a:schemeClr>
                </a:solidFill>
              </a:rPr>
              <a:t>instancesSet</a:t>
            </a:r>
            <a:r>
              <a:rPr lang="en-US" sz="750" dirty="0">
                <a:solidFill>
                  <a:schemeClr val="accent2">
                    <a:lumMod val="20000"/>
                    <a:lumOff val="80000"/>
                  </a:schemeClr>
                </a:solidFill>
              </a:rPr>
              <a:t>": {</a:t>
            </a:r>
          </a:p>
          <a:p>
            <a:r>
              <a:rPr lang="en-US" sz="750" dirty="0">
                <a:solidFill>
                  <a:schemeClr val="accent2">
                    <a:lumMod val="20000"/>
                    <a:lumOff val="80000"/>
                  </a:schemeClr>
                </a:solidFill>
              </a:rPr>
              <a:t>                 		"items": [{</a:t>
            </a:r>
          </a:p>
          <a:p>
            <a:r>
              <a:rPr lang="en-US" sz="750" dirty="0">
                <a:solidFill>
                  <a:srgbClr val="00FF00"/>
                </a:solidFill>
              </a:rPr>
              <a:t>                      			</a:t>
            </a:r>
            <a:r>
              <a:rPr lang="en-US" sz="750" b="1" dirty="0">
                <a:solidFill>
                  <a:srgbClr val="00FF00"/>
                </a:solidFill>
              </a:rPr>
              <a:t>"</a:t>
            </a:r>
            <a:r>
              <a:rPr lang="en-US" sz="750" b="1" dirty="0" err="1">
                <a:solidFill>
                  <a:srgbClr val="00FF00"/>
                </a:solidFill>
              </a:rPr>
              <a:t>instanceId</a:t>
            </a:r>
            <a:r>
              <a:rPr lang="en-US" sz="750" b="1" dirty="0">
                <a:solidFill>
                  <a:srgbClr val="00FF00"/>
                </a:solidFill>
              </a:rPr>
              <a:t>": "i-ebeaf9e2“// Which resource?</a:t>
            </a:r>
          </a:p>
          <a:p>
            <a:endParaRPr lang="en-US" sz="750" dirty="0">
              <a:solidFill>
                <a:schemeClr val="accent2">
                  <a:lumMod val="20000"/>
                  <a:lumOff val="80000"/>
                </a:schemeClr>
              </a:solidFill>
            </a:endParaRP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r>
              <a:rPr lang="en-US" sz="750" b="1" dirty="0">
                <a:solidFill>
                  <a:schemeClr val="accent2">
                    <a:lumMod val="20000"/>
                    <a:lumOff val="80000"/>
                  </a:schemeClr>
                </a:solidFill>
              </a:rPr>
              <a:t> </a:t>
            </a:r>
            <a:r>
              <a:rPr lang="en-US" sz="750" dirty="0">
                <a:solidFill>
                  <a:schemeClr val="accent2">
                    <a:lumMod val="20000"/>
                    <a:lumOff val="80000"/>
                  </a:schemeClr>
                </a:solidFill>
              </a:rPr>
              <a:t>		</a:t>
            </a:r>
          </a:p>
          <a:p>
            <a:r>
              <a:rPr lang="en-US" sz="750" dirty="0">
                <a:solidFill>
                  <a:schemeClr val="accent2">
                    <a:lumMod val="20000"/>
                    <a:lumOff val="80000"/>
                  </a:schemeClr>
                </a:solidFill>
              </a:rPr>
              <a:t>		},</a:t>
            </a:r>
            <a:br>
              <a:rPr lang="en-US" sz="750" dirty="0">
                <a:solidFill>
                  <a:schemeClr val="accent2">
                    <a:lumMod val="20000"/>
                    <a:lumOff val="80000"/>
                  </a:schemeClr>
                </a:solidFill>
              </a:rPr>
            </a:br>
            <a:r>
              <a:rPr lang="en-US" sz="750" dirty="0">
                <a:solidFill>
                  <a:schemeClr val="accent2">
                    <a:lumMod val="20000"/>
                    <a:lumOff val="80000"/>
                  </a:schemeClr>
                </a:solidFill>
              </a:rPr>
              <a:t>		// more event details</a:t>
            </a:r>
          </a:p>
          <a:p>
            <a:r>
              <a:rPr lang="en-US" sz="750" dirty="0">
                <a:solidFill>
                  <a:schemeClr val="accent2">
                    <a:lumMod val="20000"/>
                    <a:lumOff val="80000"/>
                  </a:schemeClr>
                </a:solidFill>
              </a:rPr>
              <a:t>}</a:t>
            </a:r>
          </a:p>
        </p:txBody>
      </p:sp>
    </p:spTree>
    <p:extLst>
      <p:ext uri="{BB962C8B-B14F-4D97-AF65-F5344CB8AC3E}">
        <p14:creationId xmlns:p14="http://schemas.microsoft.com/office/powerpoint/2010/main" val="59034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b="1" dirty="0">
                <a:solidFill>
                  <a:schemeClr val="bg2"/>
                </a:solidFill>
                <a:latin typeface="Amazon Ember" charset="0"/>
                <a:ea typeface="Amazon Ember" charset="0"/>
                <a:cs typeface="Amazon Ember" charset="0"/>
              </a:rPr>
              <a:t>AWS CloudTrail Best Practices</a:t>
            </a:r>
          </a:p>
        </p:txBody>
      </p:sp>
      <p:sp>
        <p:nvSpPr>
          <p:cNvPr id="3" name="Content Placeholder 2" descr=" 3"/>
          <p:cNvSpPr>
            <a:spLocks noGrp="1"/>
          </p:cNvSpPr>
          <p:nvPr>
            <p:ph idx="1"/>
          </p:nvPr>
        </p:nvSpPr>
        <p:spPr>
          <a:xfrm>
            <a:off x="340592" y="1009332"/>
            <a:ext cx="4665748" cy="3553926"/>
          </a:xfrm>
        </p:spPr>
        <p:txBody>
          <a:bodyPr/>
          <a:lstStyle/>
          <a:p>
            <a:pPr marL="457200" indent="-457200">
              <a:buFont typeface="+mj-lt"/>
              <a:buAutoNum type="arabicPeriod"/>
            </a:pPr>
            <a:r>
              <a:rPr lang="en-US" dirty="0">
                <a:solidFill>
                  <a:schemeClr val="bg2"/>
                </a:solidFill>
                <a:latin typeface="Amazon Ember" charset="0"/>
                <a:ea typeface="Amazon Ember" charset="0"/>
                <a:cs typeface="Amazon Ember" charset="0"/>
              </a:rPr>
              <a:t>Enable in all regions</a:t>
            </a:r>
          </a:p>
          <a:p>
            <a:pPr marL="457200" indent="-457200">
              <a:buFont typeface="+mj-lt"/>
              <a:buAutoNum type="arabicPeriod"/>
            </a:pPr>
            <a:r>
              <a:rPr lang="en-US" dirty="0">
                <a:solidFill>
                  <a:schemeClr val="bg2"/>
                </a:solidFill>
                <a:latin typeface="Amazon Ember" charset="0"/>
                <a:ea typeface="Amazon Ember" charset="0"/>
                <a:cs typeface="Amazon Ember" charset="0"/>
              </a:rPr>
              <a:t>Enable log file validation</a:t>
            </a:r>
          </a:p>
          <a:p>
            <a:pPr marL="457200" indent="-457200">
              <a:buFont typeface="+mj-lt"/>
              <a:buAutoNum type="arabicPeriod"/>
            </a:pPr>
            <a:r>
              <a:rPr lang="en-US" dirty="0">
                <a:solidFill>
                  <a:schemeClr val="bg2"/>
                </a:solidFill>
                <a:latin typeface="Amazon Ember" charset="0"/>
                <a:ea typeface="Amazon Ember" charset="0"/>
                <a:cs typeface="Amazon Ember" charset="0"/>
              </a:rPr>
              <a:t>Encrypted logs</a:t>
            </a:r>
          </a:p>
          <a:p>
            <a:pPr marL="457200" indent="-457200">
              <a:buFont typeface="+mj-lt"/>
              <a:buAutoNum type="arabicPeriod"/>
            </a:pPr>
            <a:r>
              <a:rPr lang="en-US" dirty="0">
                <a:solidFill>
                  <a:schemeClr val="bg2"/>
                </a:solidFill>
                <a:latin typeface="Amazon Ember" charset="0"/>
                <a:ea typeface="Amazon Ember" charset="0"/>
                <a:cs typeface="Amazon Ember" charset="0"/>
              </a:rPr>
              <a:t>Integrate with Amazon CloudWatch Logs</a:t>
            </a:r>
          </a:p>
          <a:p>
            <a:pPr marL="457200" indent="-457200">
              <a:buFont typeface="+mj-lt"/>
              <a:buAutoNum type="arabicPeriod"/>
            </a:pPr>
            <a:r>
              <a:rPr lang="en-US" dirty="0">
                <a:solidFill>
                  <a:schemeClr val="bg2"/>
                </a:solidFill>
                <a:latin typeface="Amazon Ember" charset="0"/>
                <a:ea typeface="Amazon Ember" charset="0"/>
                <a:cs typeface="Amazon Ember" charset="0"/>
              </a:rPr>
              <a:t>Centralize logs from all accounts</a:t>
            </a:r>
          </a:p>
        </p:txBody>
      </p:sp>
      <p:sp>
        <p:nvSpPr>
          <p:cNvPr id="5" name="Content Placeholder 2" descr=" 5"/>
          <p:cNvSpPr txBox="1">
            <a:spLocks/>
          </p:cNvSpPr>
          <p:nvPr/>
        </p:nvSpPr>
        <p:spPr>
          <a:xfrm>
            <a:off x="5417628" y="1008125"/>
            <a:ext cx="3124465" cy="3668806"/>
          </a:xfrm>
          <a:prstGeom prst="rect">
            <a:avLst/>
          </a:prstGeom>
        </p:spPr>
        <p:txBody>
          <a:bodyPr vert="horz" lIns="68580" tIns="34290" rIns="68580" bIns="34290" rtlCol="0">
            <a:normAutofit/>
          </a:bodyPr>
          <a:lstStyle>
            <a:lvl1pPr marL="0" indent="0" algn="l" defTabSz="609585" rtl="0" eaLnBrk="1" latinLnBrk="0" hangingPunct="1">
              <a:spcBef>
                <a:spcPct val="20000"/>
              </a:spcBef>
              <a:buFontTx/>
              <a:buNone/>
              <a:defRPr sz="3200" b="0" i="0" kern="1200">
                <a:solidFill>
                  <a:schemeClr val="bg1"/>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bg1"/>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bg1"/>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bg1"/>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bg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b="1" dirty="0">
                <a:solidFill>
                  <a:schemeClr val="accent1"/>
                </a:solidFill>
                <a:latin typeface="Amazon Ember" charset="0"/>
                <a:ea typeface="Amazon Ember" charset="0"/>
                <a:cs typeface="Amazon Ember" charset="0"/>
              </a:rPr>
              <a:t>Benefits</a:t>
            </a:r>
            <a:endParaRPr lang="en-US" sz="1500" b="1" dirty="0">
              <a:solidFill>
                <a:schemeClr val="accent1"/>
              </a:solidFill>
              <a:latin typeface="Amazon Ember" charset="0"/>
              <a:ea typeface="Amazon Ember" charset="0"/>
              <a:cs typeface="Amazon Ember" charset="0"/>
            </a:endParaRP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Configure all accounts to send logs to a central security account</a:t>
            </a: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Reduce risk for log tampering</a:t>
            </a: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Can be combined with Amazon S3 CRR</a:t>
            </a:r>
          </a:p>
        </p:txBody>
      </p:sp>
    </p:spTree>
    <p:extLst>
      <p:ext uri="{BB962C8B-B14F-4D97-AF65-F5344CB8AC3E}">
        <p14:creationId xmlns:p14="http://schemas.microsoft.com/office/powerpoint/2010/main" val="319064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171449"/>
            <a:ext cx="8458201" cy="1453243"/>
          </a:xfrm>
        </p:spPr>
        <p:txBody>
          <a:bodyPr>
            <a:noAutofit/>
          </a:bodyPr>
          <a:lstStyle/>
          <a:p>
            <a:r>
              <a:rPr lang="en-US" b="1" dirty="0">
                <a:latin typeface="Amazon Ember" charset="0"/>
                <a:ea typeface="Amazon Ember" charset="0"/>
                <a:cs typeface="Amazon Ember" charset="0"/>
              </a:rPr>
              <a:t>AWS Config</a:t>
            </a:r>
          </a:p>
        </p:txBody>
      </p:sp>
      <p:sp>
        <p:nvSpPr>
          <p:cNvPr id="3" name="Content Placeholder 2"/>
          <p:cNvSpPr>
            <a:spLocks noGrp="1"/>
          </p:cNvSpPr>
          <p:nvPr>
            <p:ph idx="1"/>
          </p:nvPr>
        </p:nvSpPr>
        <p:spPr>
          <a:xfrm>
            <a:off x="342898" y="1177916"/>
            <a:ext cx="8458201" cy="3087139"/>
          </a:xfrm>
        </p:spPr>
        <p:txBody>
          <a:bodyPr/>
          <a:lstStyle/>
          <a:p>
            <a:pPr marL="457200" indent="-457200">
              <a:buFont typeface="Arial" panose="020B0604020202020204" pitchFamily="34" charset="0"/>
              <a:buChar char="•"/>
            </a:pPr>
            <a:r>
              <a:rPr lang="en-US" dirty="0">
                <a:latin typeface="Amazon Ember" charset="0"/>
                <a:ea typeface="Amazon Ember" charset="0"/>
                <a:cs typeface="Amazon Ember" charset="0"/>
              </a:rPr>
              <a:t>Get inventory of AWS resources</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Discover new and deleted resources</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Record configuration changes continuously</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Get notified when configurations change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37" y="171449"/>
            <a:ext cx="1141863" cy="1141863"/>
          </a:xfrm>
          <a:prstGeom prst="rect">
            <a:avLst/>
          </a:prstGeom>
        </p:spPr>
      </p:pic>
    </p:spTree>
    <p:extLst>
      <p:ext uri="{BB962C8B-B14F-4D97-AF65-F5344CB8AC3E}">
        <p14:creationId xmlns:p14="http://schemas.microsoft.com/office/powerpoint/2010/main" val="179963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Module Overview</a:t>
            </a:r>
          </a:p>
        </p:txBody>
      </p:sp>
      <p:sp>
        <p:nvSpPr>
          <p:cNvPr id="3" name="Content Placeholder 2"/>
          <p:cNvSpPr>
            <a:spLocks noGrp="1"/>
          </p:cNvSpPr>
          <p:nvPr>
            <p:ph idx="1"/>
          </p:nvPr>
        </p:nvSpPr>
        <p:spPr>
          <a:xfrm>
            <a:off x="340592" y="1009332"/>
            <a:ext cx="8647960" cy="3553926"/>
          </a:xfrm>
        </p:spPr>
        <p:txBody>
          <a:bodyPr>
            <a:normAutofit fontScale="92500" lnSpcReduction="20000"/>
          </a:bodyPr>
          <a:lstStyle/>
          <a:p>
            <a:pPr marL="0" indent="0">
              <a:buNone/>
            </a:pPr>
            <a:r>
              <a:rPr lang="en-US" sz="2200" dirty="0"/>
              <a:t>Overview of the AWS Monitoring and Logging options across Performance, Availability, Security and Cost areas.</a:t>
            </a:r>
            <a:br>
              <a:rPr lang="en-US" sz="2200" dirty="0"/>
            </a:br>
            <a:br>
              <a:rPr lang="en-US" sz="2000" dirty="0">
                <a:solidFill>
                  <a:schemeClr val="accent1"/>
                </a:solidFill>
              </a:rPr>
            </a:br>
            <a:r>
              <a:rPr lang="en-US" sz="2000" b="1" dirty="0">
                <a:solidFill>
                  <a:schemeClr val="accent1"/>
                </a:solidFill>
              </a:rPr>
              <a:t>Common questions we will cover in this module:</a:t>
            </a:r>
            <a:br>
              <a:rPr lang="en-US" sz="2000" dirty="0">
                <a:solidFill>
                  <a:schemeClr val="accent1"/>
                </a:solidFill>
              </a:rPr>
            </a:br>
            <a:endParaRPr lang="en-US" sz="2000" dirty="0">
              <a:solidFill>
                <a:schemeClr val="accent1"/>
              </a:solidFill>
            </a:endParaRPr>
          </a:p>
          <a:p>
            <a:pPr marL="342900" indent="-342900">
              <a:buFont typeface="Arial" charset="0"/>
              <a:buChar char="•"/>
            </a:pPr>
            <a:r>
              <a:rPr lang="en-US" sz="2000" dirty="0"/>
              <a:t>How do I capture, view and act on resource availability and state changes?</a:t>
            </a:r>
          </a:p>
          <a:p>
            <a:pPr marL="342900" indent="-342900">
              <a:buFont typeface="Arial" charset="0"/>
              <a:buChar char="•"/>
            </a:pPr>
            <a:r>
              <a:rPr lang="en-US" sz="2000" dirty="0"/>
              <a:t>How do I track the key performance indicators across AWS resources?</a:t>
            </a:r>
          </a:p>
          <a:p>
            <a:pPr marL="342900" indent="-342900">
              <a:buFont typeface="Arial" charset="0"/>
              <a:buChar char="•"/>
            </a:pPr>
            <a:r>
              <a:rPr lang="en-US" sz="2000" dirty="0"/>
              <a:t>How do I track API calls within my AWS accounts?</a:t>
            </a:r>
          </a:p>
          <a:p>
            <a:pPr marL="342900" indent="-342900">
              <a:buFont typeface="Arial" charset="0"/>
              <a:buChar char="•"/>
            </a:pPr>
            <a:r>
              <a:rPr lang="en-US" sz="2000" dirty="0"/>
              <a:t>How do I track cost within my AWS accounts?</a:t>
            </a:r>
          </a:p>
          <a:p>
            <a:pPr marL="342900" indent="-342900">
              <a:buFont typeface="Arial" charset="0"/>
              <a:buChar char="•"/>
            </a:pPr>
            <a:r>
              <a:rPr lang="en-US" sz="2000" dirty="0"/>
              <a:t>How do I know which capability to use for my use case?</a:t>
            </a:r>
          </a:p>
          <a:p>
            <a:pPr marL="342900" indent="-342900">
              <a:buFont typeface="Arial" charset="0"/>
              <a:buChar char="•"/>
            </a:pPr>
            <a:r>
              <a:rPr lang="en-US" sz="2000" dirty="0"/>
              <a:t>How do the monitoring and logging capabilities integrate with other AWS services?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6098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171449"/>
            <a:ext cx="8458201" cy="865499"/>
          </a:xfrm>
        </p:spPr>
        <p:txBody>
          <a:bodyPr>
            <a:noAutofit/>
          </a:bodyPr>
          <a:lstStyle/>
          <a:p>
            <a:r>
              <a:rPr lang="en-US" b="1" dirty="0" err="1"/>
              <a:t>Config</a:t>
            </a:r>
            <a:r>
              <a:rPr lang="en-US" b="1" dirty="0"/>
              <a:t> Rules</a:t>
            </a:r>
          </a:p>
        </p:txBody>
      </p:sp>
      <p:sp>
        <p:nvSpPr>
          <p:cNvPr id="3" name="Content Placeholder 2"/>
          <p:cNvSpPr>
            <a:spLocks noGrp="1"/>
          </p:cNvSpPr>
          <p:nvPr>
            <p:ph idx="1"/>
          </p:nvPr>
        </p:nvSpPr>
        <p:spPr>
          <a:xfrm>
            <a:off x="342899" y="1189857"/>
            <a:ext cx="8188454" cy="3087139"/>
          </a:xfrm>
        </p:spPr>
        <p:txBody>
          <a:bodyPr>
            <a:noAutofit/>
          </a:bodyPr>
          <a:lstStyle/>
          <a:p>
            <a:pPr marL="457200" indent="-457200">
              <a:buFont typeface="Arial" panose="020B0604020202020204" pitchFamily="34" charset="0"/>
              <a:buChar char="•"/>
            </a:pPr>
            <a:r>
              <a:rPr lang="en-US" sz="2000" dirty="0"/>
              <a:t>Set up rules to check configuration changes recorded</a:t>
            </a:r>
          </a:p>
          <a:p>
            <a:pPr marL="457200" indent="-457200">
              <a:buFont typeface="Arial" panose="020B0604020202020204" pitchFamily="34" charset="0"/>
              <a:buChar char="•"/>
            </a:pPr>
            <a:r>
              <a:rPr lang="en-US" sz="2000" dirty="0"/>
              <a:t>Use pre-built rules provided by AWS</a:t>
            </a:r>
          </a:p>
          <a:p>
            <a:pPr marL="457200" indent="-457200">
              <a:buFont typeface="Arial" panose="020B0604020202020204" pitchFamily="34" charset="0"/>
              <a:buChar char="•"/>
            </a:pPr>
            <a:r>
              <a:rPr lang="en-US" sz="2000" dirty="0"/>
              <a:t>Author custom rules using AWS Lambda </a:t>
            </a:r>
          </a:p>
          <a:p>
            <a:pPr marL="457200" indent="-457200">
              <a:buFont typeface="Arial" panose="020B0604020202020204" pitchFamily="34" charset="0"/>
              <a:buChar char="•"/>
            </a:pPr>
            <a:r>
              <a:rPr lang="en-US" sz="2000" dirty="0"/>
              <a:t>Invoked automatically for continuous assessment </a:t>
            </a:r>
          </a:p>
          <a:p>
            <a:pPr marL="457200" indent="-457200">
              <a:buFont typeface="Arial" panose="020B0604020202020204" pitchFamily="34" charset="0"/>
              <a:buChar char="•"/>
            </a:pPr>
            <a:r>
              <a:rPr lang="en-US" sz="2000" dirty="0"/>
              <a:t>Use dashboard for visualizing compliance and identifying offending changes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Community-contributed custom rules at </a:t>
            </a:r>
            <a:r>
              <a:rPr lang="en-US" sz="2000" dirty="0">
                <a:hlinkClick r:id="rId3"/>
              </a:rPr>
              <a:t>https://github.com/awslabs/aws-config-rules</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237" y="171449"/>
            <a:ext cx="1141863" cy="1141863"/>
          </a:xfrm>
          <a:prstGeom prst="rect">
            <a:avLst/>
          </a:prstGeom>
        </p:spPr>
      </p:pic>
    </p:spTree>
    <p:extLst>
      <p:ext uri="{BB962C8B-B14F-4D97-AF65-F5344CB8AC3E}">
        <p14:creationId xmlns:p14="http://schemas.microsoft.com/office/powerpoint/2010/main" val="1442146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6393" y="1784536"/>
            <a:ext cx="7772400" cy="930105"/>
          </a:xfrm>
        </p:spPr>
        <p:txBody>
          <a:bodyPr/>
          <a:lstStyle/>
          <a:p>
            <a:r>
              <a:rPr lang="en-US" dirty="0">
                <a:latin typeface="Amazon Ember" charset="0"/>
                <a:ea typeface="Amazon Ember" charset="0"/>
                <a:cs typeface="Amazon Ember" charset="0"/>
              </a:rPr>
              <a:t>Amazon VPC Flow Logs</a:t>
            </a:r>
          </a:p>
        </p:txBody>
      </p:sp>
      <p:sp>
        <p:nvSpPr>
          <p:cNvPr id="3" name="Rectangle 2"/>
          <p:cNvSpPr/>
          <p:nvPr/>
        </p:nvSpPr>
        <p:spPr>
          <a:xfrm>
            <a:off x="396393" y="2714641"/>
            <a:ext cx="7621539" cy="707886"/>
          </a:xfrm>
          <a:prstGeom prst="rect">
            <a:avLst/>
          </a:prstGeom>
        </p:spPr>
        <p:txBody>
          <a:bodyPr wrap="square">
            <a:spAutoFit/>
          </a:bodyPr>
          <a:lstStyle/>
          <a:p>
            <a:r>
              <a:rPr lang="en-US" sz="2000" b="1" dirty="0">
                <a:solidFill>
                  <a:srgbClr val="FCB64C"/>
                </a:solidFill>
                <a:latin typeface="Amazon Ember" charset="0"/>
                <a:ea typeface="Amazon Ember" charset="0"/>
                <a:cs typeface="Amazon Ember" charset="0"/>
              </a:rPr>
              <a:t>Log network traffic for Amazon VPC, subnet or single interfaces</a:t>
            </a:r>
          </a:p>
        </p:txBody>
      </p:sp>
    </p:spTree>
    <p:extLst>
      <p:ext uri="{BB962C8B-B14F-4D97-AF65-F5344CB8AC3E}">
        <p14:creationId xmlns:p14="http://schemas.microsoft.com/office/powerpoint/2010/main" val="1437489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VPC Flow Logs</a:t>
            </a:r>
          </a:p>
        </p:txBody>
      </p:sp>
      <p:sp>
        <p:nvSpPr>
          <p:cNvPr id="3" name="Content Placeholder 2"/>
          <p:cNvSpPr>
            <a:spLocks noGrp="1"/>
          </p:cNvSpPr>
          <p:nvPr>
            <p:ph idx="1"/>
          </p:nvPr>
        </p:nvSpPr>
        <p:spPr>
          <a:xfrm>
            <a:off x="340592" y="815340"/>
            <a:ext cx="8205304" cy="4030980"/>
          </a:xfrm>
        </p:spPr>
        <p:txBody>
          <a:bodyPr/>
          <a:lstStyle/>
          <a:p>
            <a:pPr marL="342900" indent="-342900">
              <a:buClr>
                <a:schemeClr val="accent1"/>
              </a:buClr>
              <a:buFont typeface="Wingdings" panose="05000000000000000000" pitchFamily="2" charset="2"/>
              <a:buChar char="§"/>
            </a:pPr>
            <a:r>
              <a:rPr lang="en-US" sz="1800" dirty="0"/>
              <a:t>Stores logs in AWS CloudWatch Logs</a:t>
            </a:r>
          </a:p>
          <a:p>
            <a:pPr marL="342900" indent="-342900">
              <a:buClr>
                <a:schemeClr val="accent1"/>
              </a:buClr>
              <a:buFont typeface="Wingdings" panose="05000000000000000000" pitchFamily="2" charset="2"/>
              <a:buChar char="§"/>
            </a:pPr>
            <a:r>
              <a:rPr lang="en-US" sz="1800" dirty="0"/>
              <a:t>Can be enabled on</a:t>
            </a:r>
          </a:p>
          <a:p>
            <a:pPr marL="1085850" lvl="1" indent="-342900">
              <a:buClr>
                <a:schemeClr val="accent1"/>
              </a:buClr>
              <a:buFont typeface="Arial" panose="020B0604020202020204" pitchFamily="34" charset="0"/>
              <a:buChar char="•"/>
            </a:pPr>
            <a:r>
              <a:rPr lang="en-US" sz="1600" dirty="0"/>
              <a:t>Amazon VPC, a subnet, or a network interface</a:t>
            </a:r>
          </a:p>
          <a:p>
            <a:pPr marL="1085850" lvl="1" indent="-342900">
              <a:buClr>
                <a:schemeClr val="accent1"/>
              </a:buClr>
              <a:buFont typeface="Arial" panose="020B0604020202020204" pitchFamily="34" charset="0"/>
              <a:buChar char="•"/>
            </a:pPr>
            <a:r>
              <a:rPr lang="en-US" sz="1600" dirty="0"/>
              <a:t>Amazon VPC &amp; Subnet enables logging for all interfaces in the VPC/subnet</a:t>
            </a:r>
          </a:p>
          <a:p>
            <a:pPr marL="1085850" lvl="1" indent="-342900">
              <a:buClr>
                <a:schemeClr val="accent1"/>
              </a:buClr>
              <a:buFont typeface="Arial" panose="020B0604020202020204" pitchFamily="34" charset="0"/>
              <a:buChar char="•"/>
            </a:pPr>
            <a:r>
              <a:rPr lang="en-US" sz="1600" dirty="0"/>
              <a:t>Each network interface has a unique log stream</a:t>
            </a:r>
          </a:p>
          <a:p>
            <a:pPr marL="342900" indent="-342900">
              <a:buClr>
                <a:schemeClr val="accent1"/>
              </a:buClr>
              <a:buFont typeface="Wingdings" panose="05000000000000000000" pitchFamily="2" charset="2"/>
              <a:buChar char="§"/>
            </a:pPr>
            <a:r>
              <a:rPr lang="en-US" sz="1800" dirty="0"/>
              <a:t>Flow logs </a:t>
            </a:r>
            <a:r>
              <a:rPr lang="en-US" sz="1800" dirty="0">
                <a:solidFill>
                  <a:schemeClr val="accent1"/>
                </a:solidFill>
              </a:rPr>
              <a:t>do not capture real-time </a:t>
            </a:r>
            <a:r>
              <a:rPr lang="en-US" sz="1800" dirty="0"/>
              <a:t>log streams for your network interfaces</a:t>
            </a:r>
          </a:p>
          <a:p>
            <a:pPr marL="342900" indent="-342900">
              <a:buClr>
                <a:schemeClr val="accent1"/>
              </a:buClr>
              <a:buFont typeface="Wingdings" panose="05000000000000000000" pitchFamily="2" charset="2"/>
              <a:buChar char="§"/>
            </a:pPr>
            <a:r>
              <a:rPr lang="en-US" sz="1800" dirty="0"/>
              <a:t>Filter desired result based on need</a:t>
            </a:r>
          </a:p>
          <a:p>
            <a:pPr marL="1028700" lvl="1">
              <a:buClr>
                <a:schemeClr val="accent1"/>
              </a:buClr>
              <a:buFont typeface="Arial" panose="020B0604020202020204" pitchFamily="34" charset="0"/>
              <a:buChar char="•"/>
            </a:pPr>
            <a:r>
              <a:rPr lang="en-US" sz="1600" dirty="0"/>
              <a:t>All, Reject, Accept</a:t>
            </a:r>
          </a:p>
          <a:p>
            <a:pPr marL="1028700" lvl="1">
              <a:buClr>
                <a:schemeClr val="accent1"/>
              </a:buClr>
              <a:buFont typeface="Arial" panose="020B0604020202020204" pitchFamily="34" charset="0"/>
              <a:buChar char="•"/>
            </a:pPr>
            <a:r>
              <a:rPr lang="en-US" sz="1600" dirty="0">
                <a:solidFill>
                  <a:schemeClr val="bg2"/>
                </a:solidFill>
              </a:rPr>
              <a:t>Troubleshooting or security related with alerting needs?</a:t>
            </a:r>
          </a:p>
          <a:p>
            <a:pPr marL="1028700" lvl="1">
              <a:buClr>
                <a:schemeClr val="accent1"/>
              </a:buClr>
              <a:buFont typeface="Arial" panose="020B0604020202020204" pitchFamily="34" charset="0"/>
              <a:buChar char="•"/>
            </a:pPr>
            <a:r>
              <a:rPr lang="en-US" sz="1600" dirty="0"/>
              <a:t>Think before enabling All on VPC, will you use it?</a:t>
            </a:r>
          </a:p>
        </p:txBody>
      </p:sp>
    </p:spTree>
    <p:extLst>
      <p:ext uri="{BB962C8B-B14F-4D97-AF65-F5344CB8AC3E}">
        <p14:creationId xmlns:p14="http://schemas.microsoft.com/office/powerpoint/2010/main" val="1266264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568" y="3087103"/>
            <a:ext cx="6733860" cy="980150"/>
          </a:xfrm>
          <a:prstGeom prst="rect">
            <a:avLst/>
          </a:prstGeom>
          <a:ln w="38100" cmpd="thickThin">
            <a:solidFill>
              <a:schemeClr val="accent6"/>
            </a:solidFill>
          </a:ln>
        </p:spPr>
      </p:pic>
      <p:sp>
        <p:nvSpPr>
          <p:cNvPr id="2" name="Title 1"/>
          <p:cNvSpPr>
            <a:spLocks noGrp="1"/>
          </p:cNvSpPr>
          <p:nvPr>
            <p:ph type="title"/>
          </p:nvPr>
        </p:nvSpPr>
        <p:spPr/>
        <p:txBody>
          <a:bodyPr/>
          <a:lstStyle/>
          <a:p>
            <a:r>
              <a:rPr lang="en-US" b="1" dirty="0">
                <a:latin typeface="Amazon Ember" charset="0"/>
                <a:ea typeface="Amazon Ember" charset="0"/>
                <a:cs typeface="Amazon Ember" charset="0"/>
              </a:rPr>
              <a:t>VPC Flow Logs</a:t>
            </a:r>
          </a:p>
        </p:txBody>
      </p:sp>
      <p:sp>
        <p:nvSpPr>
          <p:cNvPr id="4" name="TextBox 3"/>
          <p:cNvSpPr txBox="1"/>
          <p:nvPr/>
        </p:nvSpPr>
        <p:spPr>
          <a:xfrm>
            <a:off x="652899" y="807038"/>
            <a:ext cx="4818948" cy="1477328"/>
          </a:xfrm>
          <a:prstGeom prst="rect">
            <a:avLst/>
          </a:prstGeom>
          <a:noFill/>
        </p:spPr>
        <p:txBody>
          <a:bodyPr wrap="none" rtlCol="0">
            <a:spAutoFit/>
          </a:bodyPr>
          <a:lstStyle/>
          <a:p>
            <a:pPr marL="285743" indent="-285743">
              <a:buFont typeface="Arial" charset="0"/>
              <a:buChar char="•"/>
            </a:pPr>
            <a:r>
              <a:rPr lang="en-US" dirty="0">
                <a:solidFill>
                  <a:schemeClr val="bg2"/>
                </a:solidFill>
                <a:latin typeface="Amazon Ember" charset="0"/>
                <a:ea typeface="Amazon Ember" charset="0"/>
                <a:cs typeface="Amazon Ember" charset="0"/>
              </a:rPr>
              <a:t>Agentless</a:t>
            </a:r>
          </a:p>
          <a:p>
            <a:pPr marL="285743" indent="-285743">
              <a:buFont typeface="Arial" charset="0"/>
              <a:buChar char="•"/>
            </a:pPr>
            <a:r>
              <a:rPr lang="en-US" dirty="0">
                <a:solidFill>
                  <a:schemeClr val="bg2"/>
                </a:solidFill>
                <a:latin typeface="Amazon Ember" charset="0"/>
                <a:ea typeface="Amazon Ember" charset="0"/>
                <a:cs typeface="Amazon Ember" charset="0"/>
              </a:rPr>
              <a:t>Enable per ENI, per subnet, or per VPC</a:t>
            </a:r>
          </a:p>
          <a:p>
            <a:pPr marL="285743" indent="-285743">
              <a:buFont typeface="Arial" charset="0"/>
              <a:buChar char="•"/>
            </a:pPr>
            <a:r>
              <a:rPr lang="en-US" dirty="0">
                <a:solidFill>
                  <a:schemeClr val="bg2"/>
                </a:solidFill>
                <a:latin typeface="Amazon Ember" charset="0"/>
                <a:ea typeface="Amazon Ember" charset="0"/>
                <a:cs typeface="Amazon Ember" charset="0"/>
              </a:rPr>
              <a:t>Logged to AWS CloudWatch Logs</a:t>
            </a:r>
          </a:p>
          <a:p>
            <a:pPr marL="285743" indent="-285743">
              <a:buFont typeface="Arial" charset="0"/>
              <a:buChar char="•"/>
            </a:pPr>
            <a:r>
              <a:rPr lang="en-US" dirty="0">
                <a:solidFill>
                  <a:schemeClr val="bg2"/>
                </a:solidFill>
                <a:latin typeface="Amazon Ember" charset="0"/>
                <a:ea typeface="Amazon Ember" charset="0"/>
                <a:cs typeface="Amazon Ember" charset="0"/>
              </a:rPr>
              <a:t>Create CloudWatch metrics from log data</a:t>
            </a:r>
          </a:p>
          <a:p>
            <a:pPr marL="285743" indent="-285743">
              <a:buFont typeface="Arial" charset="0"/>
              <a:buChar char="•"/>
            </a:pPr>
            <a:r>
              <a:rPr lang="en-US" dirty="0">
                <a:solidFill>
                  <a:schemeClr val="bg2"/>
                </a:solidFill>
                <a:latin typeface="Amazon Ember" charset="0"/>
                <a:ea typeface="Amazon Ember" charset="0"/>
                <a:cs typeface="Amazon Ember" charset="0"/>
              </a:rPr>
              <a:t>Alarm on those metrics</a:t>
            </a:r>
          </a:p>
        </p:txBody>
      </p:sp>
      <p:sp>
        <p:nvSpPr>
          <p:cNvPr id="13" name="TextBox 12"/>
          <p:cNvSpPr txBox="1"/>
          <p:nvPr/>
        </p:nvSpPr>
        <p:spPr>
          <a:xfrm>
            <a:off x="239400" y="3158003"/>
            <a:ext cx="827471" cy="523220"/>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AWS</a:t>
            </a:r>
          </a:p>
          <a:p>
            <a:r>
              <a:rPr lang="en-US" sz="1400" dirty="0">
                <a:solidFill>
                  <a:schemeClr val="accent2"/>
                </a:solidFill>
                <a:latin typeface="Amazon Ember" charset="0"/>
                <a:ea typeface="Amazon Ember" charset="0"/>
                <a:cs typeface="Amazon Ember" charset="0"/>
              </a:rPr>
              <a:t>account</a:t>
            </a:r>
          </a:p>
        </p:txBody>
      </p:sp>
      <p:sp>
        <p:nvSpPr>
          <p:cNvPr id="14" name="TextBox 13"/>
          <p:cNvSpPr txBox="1"/>
          <p:nvPr/>
        </p:nvSpPr>
        <p:spPr>
          <a:xfrm>
            <a:off x="2255828" y="2691264"/>
            <a:ext cx="97174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Source IP</a:t>
            </a:r>
          </a:p>
        </p:txBody>
      </p:sp>
      <p:sp>
        <p:nvSpPr>
          <p:cNvPr id="15" name="TextBox 14"/>
          <p:cNvSpPr txBox="1"/>
          <p:nvPr/>
        </p:nvSpPr>
        <p:spPr>
          <a:xfrm>
            <a:off x="2679041" y="4155315"/>
            <a:ext cx="1324402"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Destination IP</a:t>
            </a:r>
          </a:p>
        </p:txBody>
      </p:sp>
      <p:sp>
        <p:nvSpPr>
          <p:cNvPr id="16" name="TextBox 15"/>
          <p:cNvSpPr txBox="1"/>
          <p:nvPr/>
        </p:nvSpPr>
        <p:spPr>
          <a:xfrm>
            <a:off x="3478972" y="2702959"/>
            <a:ext cx="113204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Source port</a:t>
            </a:r>
          </a:p>
        </p:txBody>
      </p:sp>
      <p:sp>
        <p:nvSpPr>
          <p:cNvPr id="18" name="TextBox 17"/>
          <p:cNvSpPr txBox="1"/>
          <p:nvPr/>
        </p:nvSpPr>
        <p:spPr>
          <a:xfrm>
            <a:off x="4131287" y="4136298"/>
            <a:ext cx="1513556"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Destination port</a:t>
            </a:r>
          </a:p>
        </p:txBody>
      </p:sp>
      <p:sp>
        <p:nvSpPr>
          <p:cNvPr id="19" name="TextBox 18"/>
          <p:cNvSpPr txBox="1"/>
          <p:nvPr/>
        </p:nvSpPr>
        <p:spPr>
          <a:xfrm>
            <a:off x="1223568" y="2710281"/>
            <a:ext cx="910827"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Interface</a:t>
            </a:r>
          </a:p>
        </p:txBody>
      </p:sp>
      <p:sp>
        <p:nvSpPr>
          <p:cNvPr id="20" name="TextBox 19"/>
          <p:cNvSpPr txBox="1"/>
          <p:nvPr/>
        </p:nvSpPr>
        <p:spPr>
          <a:xfrm>
            <a:off x="4705764" y="2707353"/>
            <a:ext cx="87556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Protocol</a:t>
            </a:r>
          </a:p>
        </p:txBody>
      </p:sp>
      <p:sp>
        <p:nvSpPr>
          <p:cNvPr id="21" name="TextBox 20"/>
          <p:cNvSpPr txBox="1"/>
          <p:nvPr/>
        </p:nvSpPr>
        <p:spPr>
          <a:xfrm>
            <a:off x="5930148" y="2710281"/>
            <a:ext cx="82266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Packets</a:t>
            </a:r>
          </a:p>
        </p:txBody>
      </p:sp>
      <p:sp>
        <p:nvSpPr>
          <p:cNvPr id="22" name="TextBox 21"/>
          <p:cNvSpPr txBox="1"/>
          <p:nvPr/>
        </p:nvSpPr>
        <p:spPr>
          <a:xfrm>
            <a:off x="5603472" y="4134637"/>
            <a:ext cx="633507"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Bytes</a:t>
            </a:r>
          </a:p>
        </p:txBody>
      </p:sp>
      <p:sp>
        <p:nvSpPr>
          <p:cNvPr id="23" name="TextBox 22"/>
          <p:cNvSpPr txBox="1"/>
          <p:nvPr/>
        </p:nvSpPr>
        <p:spPr>
          <a:xfrm>
            <a:off x="6353297" y="4134639"/>
            <a:ext cx="1394934"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Start/end time</a:t>
            </a:r>
          </a:p>
        </p:txBody>
      </p:sp>
      <p:sp>
        <p:nvSpPr>
          <p:cNvPr id="24" name="TextBox 23"/>
          <p:cNvSpPr txBox="1"/>
          <p:nvPr/>
        </p:nvSpPr>
        <p:spPr>
          <a:xfrm>
            <a:off x="8096242" y="3157902"/>
            <a:ext cx="891702" cy="523220"/>
          </a:xfrm>
          <a:prstGeom prst="rect">
            <a:avLst/>
          </a:prstGeom>
          <a:noFill/>
        </p:spPr>
        <p:txBody>
          <a:bodyPr wrap="square" rtlCol="0">
            <a:spAutoFit/>
          </a:bodyPr>
          <a:lstStyle/>
          <a:p>
            <a:r>
              <a:rPr lang="en-US" sz="1400" dirty="0">
                <a:solidFill>
                  <a:schemeClr val="accent2"/>
                </a:solidFill>
                <a:latin typeface="Amazon Ember" charset="0"/>
                <a:ea typeface="Amazon Ember" charset="0"/>
                <a:cs typeface="Amazon Ember" charset="0"/>
              </a:rPr>
              <a:t>Accept or reject</a:t>
            </a:r>
          </a:p>
        </p:txBody>
      </p:sp>
      <p:cxnSp>
        <p:nvCxnSpPr>
          <p:cNvPr id="10" name="Straight Arrow Connector 9"/>
          <p:cNvCxnSpPr/>
          <p:nvPr/>
        </p:nvCxnSpPr>
        <p:spPr>
          <a:xfrm flipV="1">
            <a:off x="806801" y="3336175"/>
            <a:ext cx="728283" cy="44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400800" y="3336176"/>
            <a:ext cx="194026" cy="829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2"/>
          </p:cNvCxnSpPr>
          <p:nvPr/>
        </p:nvCxnSpPr>
        <p:spPr>
          <a:xfrm>
            <a:off x="2741699" y="2999041"/>
            <a:ext cx="799524" cy="266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5" idx="0"/>
          </p:cNvCxnSpPr>
          <p:nvPr/>
        </p:nvCxnSpPr>
        <p:spPr>
          <a:xfrm flipV="1">
            <a:off x="3341242" y="3380509"/>
            <a:ext cx="1012909" cy="774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2"/>
          </p:cNvCxnSpPr>
          <p:nvPr/>
        </p:nvCxnSpPr>
        <p:spPr>
          <a:xfrm>
            <a:off x="4044993" y="3010736"/>
            <a:ext cx="815822" cy="2544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072449" y="3380510"/>
            <a:ext cx="75900" cy="780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0" idx="2"/>
          </p:cNvCxnSpPr>
          <p:nvPr/>
        </p:nvCxnSpPr>
        <p:spPr>
          <a:xfrm>
            <a:off x="5143545" y="3015130"/>
            <a:ext cx="165518" cy="285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025535" y="2886405"/>
            <a:ext cx="307571" cy="414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637846" y="3380510"/>
            <a:ext cx="253832" cy="763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5460952" y="2957402"/>
            <a:ext cx="831566"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4" idx="1"/>
          </p:cNvCxnSpPr>
          <p:nvPr/>
        </p:nvCxnSpPr>
        <p:spPr>
          <a:xfrm flipH="1" flipV="1">
            <a:off x="7337368" y="3380512"/>
            <a:ext cx="758874" cy="39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91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right)">
                                      <p:cBhvr>
                                        <p:cTn id="67" dur="500"/>
                                        <p:tgtEl>
                                          <p:spTgt spid="4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par>
                          <p:cTn id="88" fill="hold">
                            <p:stCondLst>
                              <p:cond delay="10500"/>
                            </p:stCondLst>
                            <p:childTnLst>
                              <p:par>
                                <p:cTn id="89" presetID="22" presetClass="entr" presetSubtype="2"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righ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19" grpId="0"/>
      <p:bldP spid="20" grpId="0"/>
      <p:bldP spid="21" grpId="0"/>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9362" y="860889"/>
            <a:ext cx="6418995" cy="3551516"/>
          </a:xfrm>
          <a:prstGeom prst="rect">
            <a:avLst/>
          </a:prstGeom>
          <a:ln w="38100" cmpd="thickThin">
            <a:solidFill>
              <a:schemeClr val="tx2"/>
            </a:solidFill>
          </a:ln>
        </p:spPr>
      </p:pic>
      <p:sp>
        <p:nvSpPr>
          <p:cNvPr id="5" name="Title 1"/>
          <p:cNvSpPr>
            <a:spLocks noGrp="1"/>
          </p:cNvSpPr>
          <p:nvPr>
            <p:ph type="title"/>
          </p:nvPr>
        </p:nvSpPr>
        <p:spPr>
          <a:xfrm>
            <a:off x="336789" y="114937"/>
            <a:ext cx="8205304" cy="545192"/>
          </a:xfrm>
        </p:spPr>
        <p:txBody>
          <a:bodyPr/>
          <a:lstStyle/>
          <a:p>
            <a:r>
              <a:rPr lang="en-US" sz="2800" dirty="0">
                <a:solidFill>
                  <a:schemeClr val="bg2"/>
                </a:solidFill>
                <a:latin typeface="Amazon Ember" charset="0"/>
                <a:ea typeface="Amazon Ember" charset="0"/>
                <a:cs typeface="Amazon Ember" charset="0"/>
              </a:rPr>
              <a:t>VPC Flow Logs</a:t>
            </a:r>
          </a:p>
        </p:txBody>
      </p:sp>
      <p:sp>
        <p:nvSpPr>
          <p:cNvPr id="7" name="TextBox 6"/>
          <p:cNvSpPr txBox="1"/>
          <p:nvPr/>
        </p:nvSpPr>
        <p:spPr>
          <a:xfrm>
            <a:off x="7013512" y="1603986"/>
            <a:ext cx="1901882" cy="2308324"/>
          </a:xfrm>
          <a:prstGeom prst="rect">
            <a:avLst/>
          </a:prstGeom>
          <a:noFill/>
        </p:spPr>
        <p:txBody>
          <a:bodyPr wrap="square" rtlCol="0">
            <a:spAutoFit/>
          </a:bodyPr>
          <a:lstStyle/>
          <a:p>
            <a:pPr marL="285743" indent="-285743">
              <a:buFont typeface="Arial" charset="0"/>
              <a:buChar char="•"/>
            </a:pPr>
            <a:r>
              <a:rPr lang="en-US" dirty="0">
                <a:solidFill>
                  <a:schemeClr val="bg2"/>
                </a:solidFill>
                <a:latin typeface="Amazon Ember" charset="0"/>
                <a:ea typeface="Amazon Ember" charset="0"/>
                <a:cs typeface="Amazon Ember" charset="0"/>
              </a:rPr>
              <a:t>Amazon </a:t>
            </a:r>
            <a:r>
              <a:rPr lang="en-US" dirty="0" err="1">
                <a:solidFill>
                  <a:schemeClr val="bg2"/>
                </a:solidFill>
                <a:latin typeface="Amazon Ember" charset="0"/>
                <a:ea typeface="Amazon Ember" charset="0"/>
                <a:cs typeface="Amazon Ember" charset="0"/>
              </a:rPr>
              <a:t>Elasticsearch</a:t>
            </a:r>
            <a:r>
              <a:rPr lang="en-US" dirty="0">
                <a:solidFill>
                  <a:schemeClr val="bg2"/>
                </a:solidFill>
                <a:latin typeface="Amazon Ember" charset="0"/>
                <a:ea typeface="Amazon Ember" charset="0"/>
                <a:cs typeface="Amazon Ember" charset="0"/>
              </a:rPr>
              <a:t> Service</a:t>
            </a:r>
          </a:p>
          <a:p>
            <a:pPr marL="285743" indent="-285743">
              <a:buFont typeface="Arial" charset="0"/>
              <a:buChar char="•"/>
            </a:pPr>
            <a:endParaRPr lang="en-US" dirty="0">
              <a:solidFill>
                <a:schemeClr val="bg2"/>
              </a:solidFill>
              <a:latin typeface="Amazon Ember" charset="0"/>
              <a:ea typeface="Amazon Ember" charset="0"/>
              <a:cs typeface="Amazon Ember" charset="0"/>
            </a:endParaRPr>
          </a:p>
          <a:p>
            <a:pPr marL="285743" indent="-285743">
              <a:buFont typeface="Arial" charset="0"/>
              <a:buChar char="•"/>
            </a:pPr>
            <a:r>
              <a:rPr lang="en-US" dirty="0">
                <a:solidFill>
                  <a:schemeClr val="bg2"/>
                </a:solidFill>
                <a:latin typeface="Amazon Ember" charset="0"/>
                <a:ea typeface="Amazon Ember" charset="0"/>
                <a:cs typeface="Amazon Ember" charset="0"/>
              </a:rPr>
              <a:t>Amazon CloudWatch Logs subscriptions</a:t>
            </a:r>
          </a:p>
        </p:txBody>
      </p:sp>
    </p:spTree>
    <p:extLst>
      <p:ext uri="{BB962C8B-B14F-4D97-AF65-F5344CB8AC3E}">
        <p14:creationId xmlns:p14="http://schemas.microsoft.com/office/powerpoint/2010/main" val="75462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Managing, Monitoring &amp; Processing Logs</a:t>
            </a:r>
          </a:p>
        </p:txBody>
      </p:sp>
      <p:sp>
        <p:nvSpPr>
          <p:cNvPr id="4" name="Content Placeholder 3"/>
          <p:cNvSpPr>
            <a:spLocks noGrp="1"/>
          </p:cNvSpPr>
          <p:nvPr>
            <p:ph idx="1"/>
          </p:nvPr>
        </p:nvSpPr>
        <p:spPr/>
        <p:txBody>
          <a:bodyPr>
            <a:normAutofit lnSpcReduction="10000"/>
          </a:bodyPr>
          <a:lstStyle/>
          <a:p>
            <a:r>
              <a:rPr lang="en-US" sz="2000" b="1" dirty="0">
                <a:solidFill>
                  <a:srgbClr val="FCB64C"/>
                </a:solidFill>
              </a:rPr>
              <a:t>CloudWatch Logs </a:t>
            </a:r>
          </a:p>
          <a:p>
            <a:pPr marL="342892" indent="-342892">
              <a:buFontTx/>
              <a:buChar char="-"/>
            </a:pPr>
            <a:r>
              <a:rPr lang="en-US" sz="2000" dirty="0"/>
              <a:t>Near real-time, aggregate, monitor, store, and search</a:t>
            </a:r>
          </a:p>
          <a:p>
            <a:endParaRPr lang="en-US" sz="1200" dirty="0"/>
          </a:p>
          <a:p>
            <a:r>
              <a:rPr lang="en-US" sz="2000" b="1" dirty="0">
                <a:solidFill>
                  <a:srgbClr val="FCB64C"/>
                </a:solidFill>
              </a:rPr>
              <a:t>Amazon </a:t>
            </a:r>
            <a:r>
              <a:rPr lang="en-US" sz="2000" b="1" dirty="0" err="1">
                <a:solidFill>
                  <a:srgbClr val="FCB64C"/>
                </a:solidFill>
              </a:rPr>
              <a:t>Elasticsearch</a:t>
            </a:r>
            <a:r>
              <a:rPr lang="en-US" sz="2000" b="1" dirty="0">
                <a:solidFill>
                  <a:srgbClr val="FCB64C"/>
                </a:solidFill>
              </a:rPr>
              <a:t> Service Integration  (or ELK stack)</a:t>
            </a:r>
          </a:p>
          <a:p>
            <a:pPr marL="342892" indent="-342892">
              <a:buFontTx/>
              <a:buChar char="-"/>
            </a:pPr>
            <a:r>
              <a:rPr lang="en-US" sz="2000" dirty="0"/>
              <a:t>Analytics and </a:t>
            </a:r>
            <a:r>
              <a:rPr lang="en-US" sz="2000" dirty="0" err="1"/>
              <a:t>Kibana</a:t>
            </a:r>
            <a:r>
              <a:rPr lang="en-US" sz="2000" dirty="0"/>
              <a:t> interface    </a:t>
            </a:r>
          </a:p>
          <a:p>
            <a:endParaRPr lang="en-US" sz="1200" dirty="0"/>
          </a:p>
          <a:p>
            <a:r>
              <a:rPr lang="en-US" sz="2000" b="1" dirty="0">
                <a:solidFill>
                  <a:srgbClr val="FCB64C"/>
                </a:solidFill>
              </a:rPr>
              <a:t>AWS Lambda &amp; Amazon Kinesis Integration</a:t>
            </a:r>
          </a:p>
          <a:p>
            <a:pPr marL="342892" indent="-342892">
              <a:buFontTx/>
              <a:buChar char="-"/>
            </a:pPr>
            <a:r>
              <a:rPr lang="en-US" sz="2000" dirty="0"/>
              <a:t>Custom processing with your code</a:t>
            </a:r>
          </a:p>
          <a:p>
            <a:pPr marL="342892" indent="-342892">
              <a:buFontTx/>
              <a:buChar char="-"/>
            </a:pPr>
            <a:endParaRPr lang="en-US" sz="1200" dirty="0"/>
          </a:p>
          <a:p>
            <a:r>
              <a:rPr lang="en-US" sz="2000" b="1" dirty="0">
                <a:solidFill>
                  <a:srgbClr val="FCB64C"/>
                </a:solidFill>
              </a:rPr>
              <a:t>Export to S3</a:t>
            </a:r>
          </a:p>
          <a:p>
            <a:pPr marL="342892" indent="-342892">
              <a:buFontTx/>
              <a:buChar char="-"/>
            </a:pPr>
            <a:r>
              <a:rPr lang="en-US" sz="2000" dirty="0"/>
              <a:t>SDK &amp; CLI batch export of logs for analytics</a:t>
            </a:r>
          </a:p>
          <a:p>
            <a:pPr marL="342892" indent="-342892">
              <a:buFontTx/>
              <a:buChar char="-"/>
            </a:pPr>
            <a:endParaRPr lang="en-US" sz="1200" dirty="0"/>
          </a:p>
          <a:p>
            <a:pPr marL="342892" indent="-342892">
              <a:buFontTx/>
              <a:buChar char="-"/>
            </a:pPr>
            <a:endParaRPr lang="en-US" sz="2000" dirty="0"/>
          </a:p>
          <a:p>
            <a:endParaRPr lang="en-US" sz="2000" dirty="0"/>
          </a:p>
        </p:txBody>
      </p:sp>
    </p:spTree>
    <p:extLst>
      <p:ext uri="{BB962C8B-B14F-4D97-AF65-F5344CB8AC3E}">
        <p14:creationId xmlns:p14="http://schemas.microsoft.com/office/powerpoint/2010/main" val="80443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046" y="-126182"/>
            <a:ext cx="8637048" cy="5190635"/>
          </a:xfrm>
          <a:prstGeom prst="rect">
            <a:avLst/>
          </a:prstGeom>
          <a:noFill/>
        </p:spPr>
      </p:pic>
      <p:pic>
        <p:nvPicPr>
          <p:cNvPr id="38" name="Picture 37"/>
          <p:cNvPicPr>
            <a:picLocks noChangeAspect="1"/>
          </p:cNvPicPr>
          <p:nvPr/>
        </p:nvPicPr>
        <p:blipFill>
          <a:blip r:embed="rId4"/>
          <a:stretch>
            <a:fillRect/>
          </a:stretch>
        </p:blipFill>
        <p:spPr>
          <a:xfrm>
            <a:off x="1267045" y="1158622"/>
            <a:ext cx="1168432" cy="1728744"/>
          </a:xfrm>
          <a:prstGeom prst="rect">
            <a:avLst/>
          </a:prstGeom>
        </p:spPr>
      </p:pic>
      <p:pic>
        <p:nvPicPr>
          <p:cNvPr id="6" name="Picture 5"/>
          <p:cNvPicPr>
            <a:picLocks noChangeAspect="1"/>
          </p:cNvPicPr>
          <p:nvPr/>
        </p:nvPicPr>
        <p:blipFill>
          <a:blip r:embed="rId5"/>
          <a:stretch>
            <a:fillRect/>
          </a:stretch>
        </p:blipFill>
        <p:spPr>
          <a:xfrm>
            <a:off x="4228294" y="988107"/>
            <a:ext cx="927892" cy="753339"/>
          </a:xfrm>
          <a:prstGeom prst="rect">
            <a:avLst/>
          </a:prstGeom>
        </p:spPr>
      </p:pic>
      <p:pic>
        <p:nvPicPr>
          <p:cNvPr id="9" name="Picture 8"/>
          <p:cNvPicPr>
            <a:picLocks noChangeAspect="1"/>
          </p:cNvPicPr>
          <p:nvPr/>
        </p:nvPicPr>
        <p:blipFill>
          <a:blip r:embed="rId6"/>
          <a:stretch>
            <a:fillRect/>
          </a:stretch>
        </p:blipFill>
        <p:spPr>
          <a:xfrm>
            <a:off x="710616" y="273414"/>
            <a:ext cx="2884734" cy="643094"/>
          </a:xfrm>
          <a:prstGeom prst="rect">
            <a:avLst/>
          </a:prstGeom>
        </p:spPr>
      </p:pic>
      <p:pic>
        <p:nvPicPr>
          <p:cNvPr id="11" name="Picture 10"/>
          <p:cNvPicPr>
            <a:picLocks noChangeAspect="1"/>
          </p:cNvPicPr>
          <p:nvPr/>
        </p:nvPicPr>
        <p:blipFill>
          <a:blip r:embed="rId7"/>
          <a:stretch>
            <a:fillRect/>
          </a:stretch>
        </p:blipFill>
        <p:spPr>
          <a:xfrm>
            <a:off x="6774694" y="1614095"/>
            <a:ext cx="2333512" cy="780899"/>
          </a:xfrm>
          <a:prstGeom prst="rect">
            <a:avLst/>
          </a:prstGeom>
        </p:spPr>
      </p:pic>
      <p:pic>
        <p:nvPicPr>
          <p:cNvPr id="14" name="Picture 13"/>
          <p:cNvPicPr>
            <a:picLocks noChangeAspect="1"/>
          </p:cNvPicPr>
          <p:nvPr/>
        </p:nvPicPr>
        <p:blipFill>
          <a:blip r:embed="rId8"/>
          <a:stretch>
            <a:fillRect/>
          </a:stretch>
        </p:blipFill>
        <p:spPr>
          <a:xfrm>
            <a:off x="1360753" y="2168139"/>
            <a:ext cx="964640" cy="293985"/>
          </a:xfrm>
          <a:prstGeom prst="rect">
            <a:avLst/>
          </a:prstGeom>
        </p:spPr>
      </p:pic>
      <p:pic>
        <p:nvPicPr>
          <p:cNvPr id="19" name="Picture 18"/>
          <p:cNvPicPr>
            <a:picLocks noChangeAspect="1"/>
          </p:cNvPicPr>
          <p:nvPr/>
        </p:nvPicPr>
        <p:blipFill>
          <a:blip r:embed="rId9"/>
          <a:stretch>
            <a:fillRect/>
          </a:stretch>
        </p:blipFill>
        <p:spPr>
          <a:xfrm>
            <a:off x="1708520" y="3037354"/>
            <a:ext cx="1322936" cy="597159"/>
          </a:xfrm>
          <a:prstGeom prst="rect">
            <a:avLst/>
          </a:prstGeom>
        </p:spPr>
      </p:pic>
      <p:pic>
        <p:nvPicPr>
          <p:cNvPr id="20" name="Picture 19"/>
          <p:cNvPicPr>
            <a:picLocks noChangeAspect="1"/>
          </p:cNvPicPr>
          <p:nvPr/>
        </p:nvPicPr>
        <p:blipFill>
          <a:blip r:embed="rId10"/>
          <a:stretch>
            <a:fillRect/>
          </a:stretch>
        </p:blipFill>
        <p:spPr>
          <a:xfrm>
            <a:off x="1533569" y="3780290"/>
            <a:ext cx="1800663" cy="780899"/>
          </a:xfrm>
          <a:prstGeom prst="rect">
            <a:avLst/>
          </a:prstGeom>
        </p:spPr>
      </p:pic>
      <p:pic>
        <p:nvPicPr>
          <p:cNvPr id="25" name="Picture 24"/>
          <p:cNvPicPr>
            <a:picLocks noChangeAspect="1"/>
          </p:cNvPicPr>
          <p:nvPr/>
        </p:nvPicPr>
        <p:blipFill>
          <a:blip r:embed="rId11"/>
          <a:stretch>
            <a:fillRect/>
          </a:stretch>
        </p:blipFill>
        <p:spPr>
          <a:xfrm>
            <a:off x="4950958" y="3180441"/>
            <a:ext cx="2884734" cy="1341309"/>
          </a:xfrm>
          <a:prstGeom prst="rect">
            <a:avLst/>
          </a:prstGeom>
        </p:spPr>
      </p:pic>
      <p:pic>
        <p:nvPicPr>
          <p:cNvPr id="36" name="Picture 35"/>
          <p:cNvPicPr>
            <a:picLocks noChangeAspect="1"/>
          </p:cNvPicPr>
          <p:nvPr/>
        </p:nvPicPr>
        <p:blipFill>
          <a:blip r:embed="rId12"/>
          <a:stretch>
            <a:fillRect/>
          </a:stretch>
        </p:blipFill>
        <p:spPr>
          <a:xfrm>
            <a:off x="4667781" y="2026102"/>
            <a:ext cx="1139196" cy="643095"/>
          </a:xfrm>
          <a:prstGeom prst="rect">
            <a:avLst/>
          </a:prstGeom>
        </p:spPr>
      </p:pic>
      <p:sp>
        <p:nvSpPr>
          <p:cNvPr id="42" name="Right Arrow 41"/>
          <p:cNvSpPr/>
          <p:nvPr/>
        </p:nvSpPr>
        <p:spPr>
          <a:xfrm>
            <a:off x="2295221" y="1370087"/>
            <a:ext cx="1944480"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3" name="Right Arrow 42"/>
          <p:cNvSpPr/>
          <p:nvPr/>
        </p:nvSpPr>
        <p:spPr>
          <a:xfrm>
            <a:off x="5148489" y="1361621"/>
            <a:ext cx="160328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4" name="Right Arrow 43"/>
          <p:cNvSpPr/>
          <p:nvPr/>
        </p:nvSpPr>
        <p:spPr>
          <a:xfrm>
            <a:off x="5394023" y="2157488"/>
            <a:ext cx="135363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5" name="Right Arrow 44"/>
          <p:cNvSpPr/>
          <p:nvPr/>
        </p:nvSpPr>
        <p:spPr>
          <a:xfrm>
            <a:off x="4265101" y="2165954"/>
            <a:ext cx="804334"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6" name="Right Arrow 45"/>
          <p:cNvSpPr/>
          <p:nvPr/>
        </p:nvSpPr>
        <p:spPr>
          <a:xfrm>
            <a:off x="2300834" y="2182886"/>
            <a:ext cx="1701800"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7" name="Right Arrow 46"/>
          <p:cNvSpPr/>
          <p:nvPr/>
        </p:nvSpPr>
        <p:spPr>
          <a:xfrm>
            <a:off x="2283901" y="1784954"/>
            <a:ext cx="441113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12" name="Picture 11"/>
          <p:cNvPicPr>
            <a:picLocks noChangeAspect="1"/>
          </p:cNvPicPr>
          <p:nvPr/>
        </p:nvPicPr>
        <p:blipFill>
          <a:blip r:embed="rId13"/>
          <a:stretch>
            <a:fillRect/>
          </a:stretch>
        </p:blipFill>
        <p:spPr>
          <a:xfrm>
            <a:off x="1360751" y="1356300"/>
            <a:ext cx="964640" cy="293985"/>
          </a:xfrm>
          <a:prstGeom prst="rect">
            <a:avLst/>
          </a:prstGeom>
        </p:spPr>
      </p:pic>
      <p:pic>
        <p:nvPicPr>
          <p:cNvPr id="13" name="Picture 12"/>
          <p:cNvPicPr>
            <a:picLocks noChangeAspect="1"/>
          </p:cNvPicPr>
          <p:nvPr/>
        </p:nvPicPr>
        <p:blipFill>
          <a:blip r:embed="rId14"/>
          <a:stretch>
            <a:fillRect/>
          </a:stretch>
        </p:blipFill>
        <p:spPr>
          <a:xfrm>
            <a:off x="1360751" y="1755319"/>
            <a:ext cx="964640" cy="293985"/>
          </a:xfrm>
          <a:prstGeom prst="rect">
            <a:avLst/>
          </a:prstGeom>
        </p:spPr>
      </p:pic>
      <p:sp>
        <p:nvSpPr>
          <p:cNvPr id="48" name="Right Arrow 47"/>
          <p:cNvSpPr/>
          <p:nvPr/>
        </p:nvSpPr>
        <p:spPr>
          <a:xfrm rot="19557894">
            <a:off x="4207485" y="2844889"/>
            <a:ext cx="966041"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23" name="Picture 22"/>
          <p:cNvPicPr>
            <a:picLocks noChangeAspect="1"/>
          </p:cNvPicPr>
          <p:nvPr/>
        </p:nvPicPr>
        <p:blipFill>
          <a:blip r:embed="rId15"/>
          <a:stretch>
            <a:fillRect/>
          </a:stretch>
        </p:blipFill>
        <p:spPr>
          <a:xfrm>
            <a:off x="3938698" y="3183361"/>
            <a:ext cx="395042" cy="523661"/>
          </a:xfrm>
          <a:prstGeom prst="rect">
            <a:avLst/>
          </a:prstGeom>
        </p:spPr>
      </p:pic>
      <p:sp>
        <p:nvSpPr>
          <p:cNvPr id="49" name="Right Arrow 48"/>
          <p:cNvSpPr/>
          <p:nvPr/>
        </p:nvSpPr>
        <p:spPr>
          <a:xfrm rot="16200000">
            <a:off x="5029218" y="2827490"/>
            <a:ext cx="45710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0" name="Right Arrow 49"/>
          <p:cNvSpPr/>
          <p:nvPr/>
        </p:nvSpPr>
        <p:spPr>
          <a:xfrm rot="19557894">
            <a:off x="3098351" y="3530690"/>
            <a:ext cx="966041"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1" name="Right Arrow 50"/>
          <p:cNvSpPr/>
          <p:nvPr/>
        </p:nvSpPr>
        <p:spPr>
          <a:xfrm rot="19557894">
            <a:off x="2771673" y="2767198"/>
            <a:ext cx="112264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34" name="Picture 33"/>
          <p:cNvPicPr>
            <a:picLocks noChangeAspect="1"/>
          </p:cNvPicPr>
          <p:nvPr/>
        </p:nvPicPr>
        <p:blipFill>
          <a:blip r:embed="rId16"/>
          <a:stretch>
            <a:fillRect/>
          </a:stretch>
        </p:blipFill>
        <p:spPr>
          <a:xfrm>
            <a:off x="3567254" y="2138402"/>
            <a:ext cx="1139196" cy="661468"/>
          </a:xfrm>
          <a:prstGeom prst="rect">
            <a:avLst/>
          </a:prstGeom>
          <a:noFill/>
        </p:spPr>
      </p:pic>
      <p:sp>
        <p:nvSpPr>
          <p:cNvPr id="52" name="Right Arrow 51"/>
          <p:cNvSpPr/>
          <p:nvPr/>
        </p:nvSpPr>
        <p:spPr>
          <a:xfrm rot="1800000">
            <a:off x="3442066" y="700175"/>
            <a:ext cx="84708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Tree>
    <p:extLst>
      <p:ext uri="{BB962C8B-B14F-4D97-AF65-F5344CB8AC3E}">
        <p14:creationId xmlns:p14="http://schemas.microsoft.com/office/powerpoint/2010/main" val="12852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10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000"/>
                                        <p:tgtEl>
                                          <p:spTgt spid="9"/>
                                        </p:tgtEl>
                                      </p:cBhvr>
                                    </p:animEffect>
                                    <p:set>
                                      <p:cBhvr>
                                        <p:cTn id="16" dur="1" fill="hold">
                                          <p:stCondLst>
                                            <p:cond delay="19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12"/>
                                        </p:tgtEl>
                                      </p:cBhvr>
                                    </p:animEffect>
                                    <p:set>
                                      <p:cBhvr>
                                        <p:cTn id="19" dur="1" fill="hold">
                                          <p:stCondLst>
                                            <p:cond delay="1999"/>
                                          </p:stCondLst>
                                        </p:cTn>
                                        <p:tgtEl>
                                          <p:spTgt spid="1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42"/>
                                        </p:tgtEl>
                                      </p:cBhvr>
                                    </p:animEffect>
                                    <p:set>
                                      <p:cBhvr>
                                        <p:cTn id="22" dur="1" fill="hold">
                                          <p:stCondLst>
                                            <p:cond delay="1999"/>
                                          </p:stCondLst>
                                        </p:cTn>
                                        <p:tgtEl>
                                          <p:spTgt spid="4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2000"/>
                                        <p:tgtEl>
                                          <p:spTgt spid="52"/>
                                        </p:tgtEl>
                                      </p:cBhvr>
                                    </p:animEffect>
                                    <p:set>
                                      <p:cBhvr>
                                        <p:cTn id="25" dur="1" fill="hold">
                                          <p:stCondLst>
                                            <p:cond delay="1999"/>
                                          </p:stCondLst>
                                        </p:cTn>
                                        <p:tgtEl>
                                          <p:spTgt spid="5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6"/>
                                        </p:tgtEl>
                                      </p:cBhvr>
                                    </p:animEffect>
                                    <p:set>
                                      <p:cBhvr>
                                        <p:cTn id="28" dur="1" fill="hold">
                                          <p:stCondLst>
                                            <p:cond delay="1999"/>
                                          </p:stCondLst>
                                        </p:cTn>
                                        <p:tgtEl>
                                          <p:spTgt spid="6"/>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43"/>
                                        </p:tgtEl>
                                      </p:cBhvr>
                                    </p:animEffect>
                                    <p:set>
                                      <p:cBhvr>
                                        <p:cTn id="31" dur="1" fill="hold">
                                          <p:stCondLst>
                                            <p:cond delay="1999"/>
                                          </p:stCondLst>
                                        </p:cTn>
                                        <p:tgtEl>
                                          <p:spTgt spid="4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2000"/>
                                        <p:tgtEl>
                                          <p:spTgt spid="47"/>
                                        </p:tgtEl>
                                      </p:cBhvr>
                                    </p:animEffect>
                                    <p:set>
                                      <p:cBhvr>
                                        <p:cTn id="34" dur="1" fill="hold">
                                          <p:stCondLst>
                                            <p:cond delay="1999"/>
                                          </p:stCondLst>
                                        </p:cTn>
                                        <p:tgtEl>
                                          <p:spTgt spid="4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13"/>
                                        </p:tgtEl>
                                      </p:cBhvr>
                                    </p:animEffect>
                                    <p:set>
                                      <p:cBhvr>
                                        <p:cTn id="37" dur="1" fill="hold">
                                          <p:stCondLst>
                                            <p:cond delay="19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childTnLst>
                                </p:cTn>
                              </p:par>
                            </p:childTnLst>
                          </p:cTn>
                        </p:par>
                        <p:par>
                          <p:cTn id="43" fill="hold">
                            <p:stCondLst>
                              <p:cond delay="1000"/>
                            </p:stCondLst>
                            <p:childTnLst>
                              <p:par>
                                <p:cTn id="44" presetID="22" presetClass="entr" presetSubtype="8" fill="hold" grpId="0" nodeType="afterEffect">
                                  <p:stCondLst>
                                    <p:cond delay="50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1000"/>
                                        <p:tgtEl>
                                          <p:spTgt spid="46"/>
                                        </p:tgtEl>
                                      </p:cBhvr>
                                    </p:animEffect>
                                  </p:childTnLst>
                                </p:cTn>
                              </p:par>
                            </p:childTnLst>
                          </p:cTn>
                        </p:par>
                        <p:par>
                          <p:cTn id="47" fill="hold">
                            <p:stCondLst>
                              <p:cond delay="2500"/>
                            </p:stCondLst>
                            <p:childTnLst>
                              <p:par>
                                <p:cTn id="48" presetID="10" presetClass="entr" presetSubtype="0" fill="hold" nodeType="after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childTnLst>
                                </p:cTn>
                              </p:par>
                            </p:childTnLst>
                          </p:cTn>
                        </p:par>
                        <p:par>
                          <p:cTn id="51" fill="hold">
                            <p:stCondLst>
                              <p:cond delay="4000"/>
                            </p:stCondLst>
                            <p:childTnLst>
                              <p:par>
                                <p:cTn id="52" presetID="22" presetClass="entr" presetSubtype="8" fill="hold" grpId="0" nodeType="afterEffect">
                                  <p:stCondLst>
                                    <p:cond delay="50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1000"/>
                                        <p:tgtEl>
                                          <p:spTgt spid="45"/>
                                        </p:tgtEl>
                                      </p:cBhvr>
                                    </p:animEffect>
                                  </p:childTnLst>
                                </p:cTn>
                              </p:par>
                            </p:childTnLst>
                          </p:cTn>
                        </p:par>
                        <p:par>
                          <p:cTn id="55" fill="hold">
                            <p:stCondLst>
                              <p:cond delay="5500"/>
                            </p:stCondLst>
                            <p:childTnLst>
                              <p:par>
                                <p:cTn id="56" presetID="10" presetClass="entr" presetSubtype="0" fill="hold" nodeType="afterEffect">
                                  <p:stCondLst>
                                    <p:cond delay="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childTnLst>
                                </p:cTn>
                              </p:par>
                            </p:childTnLst>
                          </p:cTn>
                        </p:par>
                        <p:par>
                          <p:cTn id="59" fill="hold">
                            <p:stCondLst>
                              <p:cond delay="7000"/>
                            </p:stCondLst>
                            <p:childTnLst>
                              <p:par>
                                <p:cTn id="60" presetID="22" presetClass="entr" presetSubtype="8" fill="hold" grpId="0" nodeType="afterEffect">
                                  <p:stCondLst>
                                    <p:cond delay="50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10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childTnLst>
                                </p:cTn>
                              </p:par>
                            </p:childTnLst>
                          </p:cTn>
                        </p:par>
                        <p:par>
                          <p:cTn id="68" fill="hold">
                            <p:stCondLst>
                              <p:cond delay="1000"/>
                            </p:stCondLst>
                            <p:childTnLst>
                              <p:par>
                                <p:cTn id="69" presetID="22" presetClass="entr" presetSubtype="4"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wipe(down)">
                                      <p:cBhvr>
                                        <p:cTn id="71" dur="10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childTnLst>
                                </p:cTn>
                              </p:par>
                            </p:childTnLst>
                          </p:cTn>
                        </p:par>
                        <p:par>
                          <p:cTn id="77" fill="hold">
                            <p:stCondLst>
                              <p:cond delay="1000"/>
                            </p:stCondLst>
                            <p:childTnLst>
                              <p:par>
                                <p:cTn id="78" presetID="22" presetClass="entr" presetSubtype="4" fill="hold" grpId="0" nodeType="afterEffect">
                                  <p:stCondLst>
                                    <p:cond delay="500"/>
                                  </p:stCondLst>
                                  <p:childTnLst>
                                    <p:set>
                                      <p:cBhvr>
                                        <p:cTn id="79" dur="1" fill="hold">
                                          <p:stCondLst>
                                            <p:cond delay="0"/>
                                          </p:stCondLst>
                                        </p:cTn>
                                        <p:tgtEl>
                                          <p:spTgt spid="50"/>
                                        </p:tgtEl>
                                        <p:attrNameLst>
                                          <p:attrName>style.visibility</p:attrName>
                                        </p:attrNameLst>
                                      </p:cBhvr>
                                      <p:to>
                                        <p:strVal val="visible"/>
                                      </p:to>
                                    </p:set>
                                    <p:animEffect transition="in" filter="wipe(down)">
                                      <p:cBhvr>
                                        <p:cTn id="80" dur="1000"/>
                                        <p:tgtEl>
                                          <p:spTgt spid="50"/>
                                        </p:tgtEl>
                                      </p:cBhvr>
                                    </p:animEffect>
                                  </p:childTnLst>
                                </p:cTn>
                              </p:par>
                            </p:childTnLst>
                          </p:cTn>
                        </p:par>
                        <p:par>
                          <p:cTn id="81" fill="hold">
                            <p:stCondLst>
                              <p:cond delay="2500"/>
                            </p:stCondLst>
                            <p:childTnLst>
                              <p:par>
                                <p:cTn id="82" presetID="10" presetClass="entr" presetSubtype="0" fill="hold" nodeType="afterEffect">
                                  <p:stCondLst>
                                    <p:cond delay="5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childTnLst>
                                </p:cTn>
                              </p:par>
                            </p:childTnLst>
                          </p:cTn>
                        </p:par>
                        <p:par>
                          <p:cTn id="85" fill="hold">
                            <p:stCondLst>
                              <p:cond delay="4000"/>
                            </p:stCondLst>
                            <p:childTnLst>
                              <p:par>
                                <p:cTn id="86" presetID="22" presetClass="entr" presetSubtype="4" fill="hold" grpId="0" nodeType="afterEffect">
                                  <p:stCondLst>
                                    <p:cond delay="50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10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1000"/>
                                        <p:tgtEl>
                                          <p:spTgt spid="25"/>
                                        </p:tgtEl>
                                      </p:cBhvr>
                                    </p:animEffect>
                                  </p:childTnLst>
                                </p:cTn>
                              </p:par>
                            </p:childTnLst>
                          </p:cTn>
                        </p:par>
                        <p:par>
                          <p:cTn id="94" fill="hold">
                            <p:stCondLst>
                              <p:cond delay="1000"/>
                            </p:stCondLst>
                            <p:childTnLst>
                              <p:par>
                                <p:cTn id="95" presetID="22" presetClass="entr" presetSubtype="4" fill="hold" grpId="0" nodeType="afterEffect">
                                  <p:stCondLst>
                                    <p:cond delay="500"/>
                                  </p:stCondLst>
                                  <p:childTnLst>
                                    <p:set>
                                      <p:cBhvr>
                                        <p:cTn id="96" dur="1" fill="hold">
                                          <p:stCondLst>
                                            <p:cond delay="0"/>
                                          </p:stCondLst>
                                        </p:cTn>
                                        <p:tgtEl>
                                          <p:spTgt spid="49"/>
                                        </p:tgtEl>
                                        <p:attrNameLst>
                                          <p:attrName>style.visibility</p:attrName>
                                        </p:attrNameLst>
                                      </p:cBhvr>
                                      <p:to>
                                        <p:strVal val="visible"/>
                                      </p:to>
                                    </p:set>
                                    <p:animEffect transition="in" filter="wipe(down)">
                                      <p:cBhvr>
                                        <p:cTn id="97" dur="10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1000"/>
                                        <p:tgtEl>
                                          <p:spTgt spid="9"/>
                                        </p:tgtEl>
                                      </p:cBhvr>
                                    </p:animEffect>
                                  </p:childTnLst>
                                </p:cTn>
                              </p:par>
                              <p:par>
                                <p:cTn id="103" presetID="10" presetClass="entr" presetSubtype="0" fill="hold" grpId="2"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1000"/>
                                        <p:tgtEl>
                                          <p:spTgt spid="52"/>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1000"/>
                                        <p:tgtEl>
                                          <p:spTgt spid="42"/>
                                        </p:tgtEl>
                                      </p:cBhvr>
                                    </p:animEffect>
                                  </p:childTnLst>
                                </p:cTn>
                              </p:par>
                              <p:par>
                                <p:cTn id="109" presetID="10" presetClass="entr" presetSubtype="0" fill="hold" nodeType="with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childTnLst>
                                </p:cTn>
                              </p:par>
                              <p:par>
                                <p:cTn id="112" presetID="10" presetClass="entr" presetSubtype="0" fill="hold" nodeType="with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fade">
                                      <p:cBhvr>
                                        <p:cTn id="114" dur="1000"/>
                                        <p:tgtEl>
                                          <p:spTgt spid="13"/>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1000"/>
                                        <p:tgtEl>
                                          <p:spTgt spid="47"/>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fade">
                                      <p:cBhvr>
                                        <p:cTn id="120" dur="1000"/>
                                        <p:tgtEl>
                                          <p:spTgt spid="6"/>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5" grpId="0" animBg="1"/>
      <p:bldP spid="46" grpId="0" animBg="1"/>
      <p:bldP spid="47" grpId="0" animBg="1"/>
      <p:bldP spid="47" grpId="1" animBg="1"/>
      <p:bldP spid="48" grpId="0" animBg="1"/>
      <p:bldP spid="49" grpId="0" animBg="1"/>
      <p:bldP spid="50" grpId="0" animBg="1"/>
      <p:bldP spid="51" grpId="0" animBg="1"/>
      <p:bldP spid="52" grpId="0" animBg="1"/>
      <p:bldP spid="52" grpId="1" animBg="1"/>
      <p:bldP spid="52"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08488" y="65792"/>
            <a:ext cx="9035511" cy="496718"/>
          </a:xfrm>
        </p:spPr>
        <p:txBody>
          <a:bodyPr>
            <a:noAutofit/>
          </a:bodyPr>
          <a:lstStyle/>
          <a:p>
            <a:r>
              <a:rPr lang="en-US" sz="2400" b="1" dirty="0">
                <a:latin typeface="Amazon Ember" charset="0"/>
                <a:ea typeface="Amazon Ember" charset="0"/>
                <a:cs typeface="Amazon Ember" charset="0"/>
              </a:rPr>
              <a:t>AWS Technology Partner solutions integrated with </a:t>
            </a:r>
            <a:r>
              <a:rPr lang="en-US" sz="2400" b="1" dirty="0" err="1">
                <a:latin typeface="Amazon Ember" charset="0"/>
                <a:ea typeface="Amazon Ember" charset="0"/>
                <a:cs typeface="Amazon Ember" charset="0"/>
              </a:rPr>
              <a:t>CloudTrail</a:t>
            </a:r>
            <a:endParaRPr lang="en-US" sz="3200" b="1" dirty="0">
              <a:solidFill>
                <a:schemeClr val="accent1"/>
              </a:solidFill>
              <a:latin typeface="Amazon Ember" charset="0"/>
              <a:ea typeface="Amazon Ember" charset="0"/>
              <a:cs typeface="Amazon Ember" charset="0"/>
            </a:endParaRPr>
          </a:p>
        </p:txBody>
      </p:sp>
      <p:sp>
        <p:nvSpPr>
          <p:cNvPr id="6" name="Content Placeholder 3"/>
          <p:cNvSpPr txBox="1">
            <a:spLocks/>
          </p:cNvSpPr>
          <p:nvPr/>
        </p:nvSpPr>
        <p:spPr>
          <a:xfrm>
            <a:off x="369871" y="687180"/>
            <a:ext cx="8376095" cy="3521681"/>
          </a:xfrm>
          <a:prstGeom prst="rect">
            <a:avLst/>
          </a:prstGeom>
        </p:spPr>
        <p:txBody>
          <a:bodyPr vert="horz" lIns="68580" tIns="34290" rIns="68580" bIns="34290" rtlCol="0">
            <a:normAutofit/>
          </a:bodyPr>
          <a:lstStyle>
            <a:lvl1pPr marL="457189" indent="-457189" algn="l" defTabSz="609585" rtl="0" eaLnBrk="1" latinLnBrk="0" hangingPunct="1">
              <a:spcBef>
                <a:spcPct val="20000"/>
              </a:spcBef>
              <a:buFont typeface="Arial"/>
              <a:buChar char="•"/>
              <a:defRPr sz="2400" kern="1200">
                <a:solidFill>
                  <a:srgbClr val="414042"/>
                </a:solidFill>
                <a:latin typeface="Arial"/>
                <a:ea typeface="+mn-ea"/>
                <a:cs typeface="Arial"/>
              </a:defRPr>
            </a:lvl1pPr>
            <a:lvl2pPr marL="990575" indent="-380990" algn="l" defTabSz="609585" rtl="0" eaLnBrk="1" latinLnBrk="0" hangingPunct="1">
              <a:spcBef>
                <a:spcPct val="20000"/>
              </a:spcBef>
              <a:buFont typeface="Arial"/>
              <a:buChar char="–"/>
              <a:defRPr sz="2133" kern="1200">
                <a:solidFill>
                  <a:srgbClr val="414042"/>
                </a:solidFill>
                <a:latin typeface="Arial"/>
                <a:ea typeface="+mn-ea"/>
                <a:cs typeface="Arial"/>
              </a:defRPr>
            </a:lvl2pPr>
            <a:lvl3pPr marL="1523962" indent="-304792" algn="l" defTabSz="609585" rtl="0" eaLnBrk="1" latinLnBrk="0" hangingPunct="1">
              <a:spcBef>
                <a:spcPct val="20000"/>
              </a:spcBef>
              <a:buFont typeface="Arial"/>
              <a:buChar char="•"/>
              <a:defRPr sz="1867" kern="1200">
                <a:solidFill>
                  <a:srgbClr val="414042"/>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rgbClr val="414042"/>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rgbClr val="414042"/>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p:txBody>
      </p:sp>
      <p:sp>
        <p:nvSpPr>
          <p:cNvPr id="5" name="Content Placeholder 2"/>
          <p:cNvSpPr>
            <a:spLocks noGrp="1"/>
          </p:cNvSpPr>
          <p:nvPr>
            <p:ph idx="1"/>
          </p:nvPr>
        </p:nvSpPr>
        <p:spPr>
          <a:xfrm>
            <a:off x="179692" y="562510"/>
            <a:ext cx="8778778" cy="4586245"/>
          </a:xfrm>
          <a:solidFill>
            <a:schemeClr val="bg1"/>
          </a:solidFill>
        </p:spPr>
        <p:txBody>
          <a:bodyPr>
            <a:normAutofit/>
          </a:bodyPr>
          <a:lstStyle/>
          <a:p>
            <a:pPr marL="457200" lvl="1" indent="0">
              <a:buNone/>
            </a:pPr>
            <a:endParaRPr lang="en-US" sz="1700" b="1" dirty="0">
              <a:latin typeface="Amazon Ember" charset="0"/>
              <a:ea typeface="Amazon Ember" charset="0"/>
              <a:cs typeface="Amazon Ember" charset="0"/>
            </a:endParaRPr>
          </a:p>
          <a:p>
            <a:pPr marL="0" indent="0">
              <a:buNone/>
            </a:pPr>
            <a:endParaRPr lang="en-US" sz="2000" b="1" dirty="0">
              <a:latin typeface="Amazon Ember" charset="0"/>
              <a:ea typeface="Amazon Ember" charset="0"/>
              <a:cs typeface="Amazon Ember" charset="0"/>
            </a:endParaRPr>
          </a:p>
          <a:p>
            <a:pPr marL="0" indent="0">
              <a:buNone/>
            </a:pPr>
            <a:endParaRPr lang="en-US" sz="2000" b="1" dirty="0">
              <a:latin typeface="Amazon Ember" charset="0"/>
              <a:ea typeface="Amazon Ember" charset="0"/>
              <a:cs typeface="Amazon Ember" charset="0"/>
            </a:endParaRPr>
          </a:p>
        </p:txBody>
      </p:sp>
      <p:pic>
        <p:nvPicPr>
          <p:cNvPr id="8" name="Picture 9" descr="C:\Users\pprahlad\Documents\Eagle\GTM documents\boundary\BoundaryLogo-1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8698" y="1082372"/>
            <a:ext cx="1563678" cy="5107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403" y="1191856"/>
            <a:ext cx="2010050" cy="29181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310" y="3198819"/>
            <a:ext cx="2275410" cy="56885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2281" y="4088158"/>
            <a:ext cx="1986243" cy="705561"/>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9103" y="4014331"/>
            <a:ext cx="853215" cy="85321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9809" y="2229250"/>
            <a:ext cx="2208889" cy="468852"/>
          </a:xfrm>
          <a:prstGeom prst="rect">
            <a:avLst/>
          </a:prstGeom>
        </p:spPr>
      </p:pic>
      <p:pic>
        <p:nvPicPr>
          <p:cNvPr id="19" name="Picture 18" descr="C:\Users\pprahlad\Documents\Eagle\GTM documents\Splunk\Splunk CORPORATE LOGO PACKAGE\Splunk CORPORATE LOGO PACKAGE\logo_splunk_2color_K.jpg"/>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1694" y="3256556"/>
            <a:ext cx="1543759" cy="4533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pprahlad\Documents\Eagle\GTM documents\sumologic\Sumo_Logic_Logo_Final_Logo_Item 1.jpg"/>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9434" y="3124470"/>
            <a:ext cx="2402205" cy="717550"/>
          </a:xfrm>
          <a:prstGeom prst="rect">
            <a:avLst/>
          </a:prstGeom>
          <a:noFill/>
          <a:extLst/>
        </p:spPr>
      </p:pic>
      <p:pic>
        <p:nvPicPr>
          <p:cNvPr id="21" name="Picture 20" descr="C:\Users\sivakant\Desktop\temp\visitor visa\Alert Logic.png"/>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848" y="1011476"/>
            <a:ext cx="2552823" cy="65257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4694" y="2230164"/>
            <a:ext cx="1768644" cy="585690"/>
          </a:xfrm>
          <a:prstGeom prst="rect">
            <a:avLst/>
          </a:prstGeom>
        </p:spPr>
      </p:pic>
    </p:spTree>
    <p:extLst>
      <p:ext uri="{BB962C8B-B14F-4D97-AF65-F5344CB8AC3E}">
        <p14:creationId xmlns:p14="http://schemas.microsoft.com/office/powerpoint/2010/main" val="1396504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302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3</a:t>
            </a:r>
          </a:p>
        </p:txBody>
      </p:sp>
      <p:sp>
        <p:nvSpPr>
          <p:cNvPr id="5" name="Rectangle 4"/>
          <p:cNvSpPr/>
          <p:nvPr/>
        </p:nvSpPr>
        <p:spPr>
          <a:xfrm>
            <a:off x="450415" y="2865622"/>
            <a:ext cx="8238818" cy="922096"/>
          </a:xfrm>
          <a:prstGeom prst="rect">
            <a:avLst/>
          </a:prstGeom>
        </p:spPr>
        <p:txBody>
          <a:bodyPr wrap="square" lIns="90232" tIns="45109" rIns="90232" bIns="45109">
            <a:spAutoFit/>
          </a:bodyPr>
          <a:lstStyle/>
          <a:p>
            <a:pPr algn="ctr" defTabSz="338238"/>
            <a:r>
              <a:rPr lang="en-US" sz="5400" dirty="0">
                <a:solidFill>
                  <a:prstClr val="white"/>
                </a:solidFill>
                <a:latin typeface="Amazon Ember" charset="0"/>
                <a:ea typeface="Amazon Ember" charset="0"/>
                <a:cs typeface="Amazon Ember" charset="0"/>
              </a:rPr>
              <a:t>Cost Monitoring</a:t>
            </a:r>
          </a:p>
        </p:txBody>
      </p:sp>
    </p:spTree>
    <p:extLst>
      <p:ext uri="{BB962C8B-B14F-4D97-AF65-F5344CB8AC3E}">
        <p14:creationId xmlns:p14="http://schemas.microsoft.com/office/powerpoint/2010/main" val="663720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latin typeface="Amazon Ember" charset="0"/>
                <a:ea typeface="Amazon Ember" charset="0"/>
                <a:cs typeface="Amazon Ember" charset="0"/>
              </a:rPr>
              <a:t>We’ll Talk Through Some…</a:t>
            </a:r>
          </a:p>
        </p:txBody>
      </p:sp>
      <p:sp>
        <p:nvSpPr>
          <p:cNvPr id="8" name="Rectangle 7"/>
          <p:cNvSpPr/>
          <p:nvPr/>
        </p:nvSpPr>
        <p:spPr>
          <a:xfrm>
            <a:off x="334599" y="1049601"/>
            <a:ext cx="2546059" cy="400110"/>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Frameworks</a:t>
            </a:r>
          </a:p>
        </p:txBody>
      </p:sp>
      <p:sp>
        <p:nvSpPr>
          <p:cNvPr id="9" name="Rectangle 8"/>
          <p:cNvSpPr/>
          <p:nvPr/>
        </p:nvSpPr>
        <p:spPr>
          <a:xfrm>
            <a:off x="3344192" y="1049601"/>
            <a:ext cx="2546059" cy="400110"/>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Tools</a:t>
            </a:r>
          </a:p>
        </p:txBody>
      </p:sp>
      <p:sp>
        <p:nvSpPr>
          <p:cNvPr id="10" name="Rectangle 9"/>
          <p:cNvSpPr/>
          <p:nvPr/>
        </p:nvSpPr>
        <p:spPr>
          <a:xfrm>
            <a:off x="6338742" y="1049601"/>
            <a:ext cx="2805258" cy="646331"/>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Best Practices</a:t>
            </a:r>
            <a:br>
              <a:rPr lang="en-US" sz="1600" dirty="0">
                <a:latin typeface="Amazon Ember" charset="0"/>
                <a:ea typeface="Amazon Ember" charset="0"/>
                <a:cs typeface="Amazon Ember" charset="0"/>
              </a:rPr>
            </a:br>
            <a:endParaRPr lang="en-US" sz="1600" dirty="0">
              <a:latin typeface="Amazon Ember" charset="0"/>
              <a:ea typeface="Amazon Ember" charset="0"/>
              <a:cs typeface="Amazon Ember" charset="0"/>
            </a:endParaRPr>
          </a:p>
        </p:txBody>
      </p:sp>
      <p:pic>
        <p:nvPicPr>
          <p:cNvPr id="12"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439532" y="1453993"/>
            <a:ext cx="2336193" cy="2963863"/>
          </a:xfrm>
          <a:prstGeom prst="rect">
            <a:avLst/>
          </a:prstGeom>
        </p:spPr>
      </p:pic>
      <p:pic>
        <p:nvPicPr>
          <p:cNvPr id="13"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3191660" y="1695932"/>
            <a:ext cx="2851122" cy="2040252"/>
          </a:xfrm>
          <a:prstGeom prst="rect">
            <a:avLst/>
          </a:prstGeom>
        </p:spPr>
      </p:pic>
      <p:sp>
        <p:nvSpPr>
          <p:cNvPr id="2" name="Smiley Face 1"/>
          <p:cNvSpPr/>
          <p:nvPr/>
        </p:nvSpPr>
        <p:spPr>
          <a:xfrm>
            <a:off x="6922220" y="2069077"/>
            <a:ext cx="1570008" cy="1293962"/>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Amazon Ember" charset="0"/>
              <a:ea typeface="Amazon Ember" charset="0"/>
              <a:cs typeface="Amazon Ember" charset="0"/>
            </a:endParaRPr>
          </a:p>
        </p:txBody>
      </p:sp>
    </p:spTree>
    <p:extLst>
      <p:ext uri="{BB962C8B-B14F-4D97-AF65-F5344CB8AC3E}">
        <p14:creationId xmlns:p14="http://schemas.microsoft.com/office/powerpoint/2010/main" val="204613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055787" y="1477908"/>
            <a:ext cx="3032426" cy="3032426"/>
            <a:chOff x="3055787" y="1477908"/>
            <a:chExt cx="3032426" cy="303242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787" y="1477908"/>
              <a:ext cx="3032426" cy="3032426"/>
            </a:xfrm>
            <a:prstGeom prst="rect">
              <a:avLst/>
            </a:prstGeom>
          </p:spPr>
        </p:pic>
        <p:sp>
          <p:nvSpPr>
            <p:cNvPr id="10" name="TextBox 9"/>
            <p:cNvSpPr txBox="1"/>
            <p:nvPr/>
          </p:nvSpPr>
          <p:spPr>
            <a:xfrm>
              <a:off x="3392126" y="2582610"/>
              <a:ext cx="2359749"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b="1" dirty="0"/>
                <a:t>My Application</a:t>
              </a:r>
            </a:p>
          </p:txBody>
        </p:sp>
      </p:grpSp>
      <p:grpSp>
        <p:nvGrpSpPr>
          <p:cNvPr id="8" name="Group 7"/>
          <p:cNvGrpSpPr/>
          <p:nvPr/>
        </p:nvGrpSpPr>
        <p:grpSpPr>
          <a:xfrm>
            <a:off x="1415383" y="2122070"/>
            <a:ext cx="2741756" cy="2741756"/>
            <a:chOff x="1735952" y="1908076"/>
            <a:chExt cx="2741756" cy="2741756"/>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952" y="1908076"/>
              <a:ext cx="2436956" cy="2436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352" y="2060476"/>
              <a:ext cx="2436956" cy="24369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752" y="2212876"/>
              <a:ext cx="2436956" cy="2436956"/>
            </a:xfrm>
            <a:prstGeom prst="rect">
              <a:avLst/>
            </a:prstGeom>
          </p:spPr>
        </p:pic>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308" y="340227"/>
            <a:ext cx="2415290" cy="2415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
        <p:nvSpPr>
          <p:cNvPr id="12" name="Title 1"/>
          <p:cNvSpPr>
            <a:spLocks noGrp="1"/>
          </p:cNvSpPr>
          <p:nvPr>
            <p:ph type="title"/>
          </p:nvPr>
        </p:nvSpPr>
        <p:spPr>
          <a:xfrm>
            <a:off x="336789" y="114936"/>
            <a:ext cx="8205304" cy="857250"/>
          </a:xfrm>
        </p:spPr>
        <p:txBody>
          <a:bodyPr/>
          <a:lstStyle/>
          <a:p>
            <a:r>
              <a:rPr lang="en-US" b="1" dirty="0"/>
              <a:t>Why monitor?</a:t>
            </a:r>
          </a:p>
        </p:txBody>
      </p:sp>
    </p:spTree>
    <p:extLst>
      <p:ext uri="{BB962C8B-B14F-4D97-AF65-F5344CB8AC3E}">
        <p14:creationId xmlns:p14="http://schemas.microsoft.com/office/powerpoint/2010/main" val="7703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78" y="216536"/>
            <a:ext cx="8999122" cy="545192"/>
          </a:xfrm>
        </p:spPr>
        <p:txBody>
          <a:bodyPr>
            <a:noAutofit/>
          </a:bodyPr>
          <a:lstStyle/>
          <a:p>
            <a:r>
              <a:rPr lang="en-US" b="1" dirty="0"/>
              <a:t>1. Understand What is Deployed and What it Costs…</a:t>
            </a:r>
          </a:p>
        </p:txBody>
      </p:sp>
      <p:pic>
        <p:nvPicPr>
          <p:cNvPr id="5"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1079495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By Employing Tags…</a:t>
            </a:r>
          </a:p>
        </p:txBody>
      </p:sp>
      <p:sp>
        <p:nvSpPr>
          <p:cNvPr id="6" name="Content Placeholder 5"/>
          <p:cNvSpPr>
            <a:spLocks noGrp="1"/>
          </p:cNvSpPr>
          <p:nvPr>
            <p:ph sz="half" idx="2"/>
          </p:nvPr>
        </p:nvSpPr>
        <p:spPr>
          <a:xfrm>
            <a:off x="4692769" y="1012507"/>
            <a:ext cx="4295956" cy="3921802"/>
          </a:xfrm>
        </p:spPr>
        <p:txBody>
          <a:bodyPr>
            <a:noAutofit/>
          </a:bodyPr>
          <a:lstStyle/>
          <a:p>
            <a:r>
              <a:rPr lang="en-US" sz="2000" dirty="0"/>
              <a:t>Key (Attribute):  127 Unicode characters</a:t>
            </a:r>
          </a:p>
          <a:p>
            <a:endParaRPr lang="en-US" sz="2000" dirty="0"/>
          </a:p>
          <a:p>
            <a:r>
              <a:rPr lang="en-US" sz="2000" dirty="0"/>
              <a:t>Value (Detail/Description):  255 Unicode characters</a:t>
            </a:r>
          </a:p>
          <a:p>
            <a:endParaRPr lang="en-US" sz="2000" dirty="0"/>
          </a:p>
          <a:p>
            <a:r>
              <a:rPr lang="en-US" sz="2000" dirty="0"/>
              <a:t>Tags per resource:  50 tags</a:t>
            </a:r>
          </a:p>
        </p:txBody>
      </p:sp>
      <p:pic>
        <p:nvPicPr>
          <p:cNvPr id="8" name="Content Placeholder 7"/>
          <p:cNvPicPr>
            <a:picLocks noGrp="1" noChangeAspect="1"/>
          </p:cNvPicPr>
          <p:nvPr>
            <p:ph sz="half" idx="1"/>
          </p:nvPr>
        </p:nvPicPr>
        <p:blipFill>
          <a:blip r:embed="rId3"/>
          <a:stretch>
            <a:fillRect/>
          </a:stretch>
        </p:blipFill>
        <p:spPr>
          <a:xfrm>
            <a:off x="138805" y="1012507"/>
            <a:ext cx="4427740" cy="2219474"/>
          </a:xfrm>
          <a:prstGeom prst="rect">
            <a:avLst/>
          </a:prstGeom>
        </p:spPr>
      </p:pic>
      <p:sp>
        <p:nvSpPr>
          <p:cNvPr id="9" name="TextBox 8"/>
          <p:cNvSpPr txBox="1"/>
          <p:nvPr/>
        </p:nvSpPr>
        <p:spPr>
          <a:xfrm>
            <a:off x="2700150" y="1641995"/>
            <a:ext cx="1166870" cy="203488"/>
          </a:xfrm>
          <a:prstGeom prst="rect">
            <a:avLst/>
          </a:prstGeom>
          <a:solidFill>
            <a:schemeClr val="bg1"/>
          </a:solidFill>
        </p:spPr>
        <p:txBody>
          <a:bodyPr wrap="square" lIns="18288" rtlCol="0">
            <a:spAutoFit/>
          </a:bodyPr>
          <a:lstStyle/>
          <a:p>
            <a:r>
              <a:rPr lang="en-US" sz="1000" b="1" dirty="0" err="1">
                <a:latin typeface="Calibri" panose="020F0502020204030204" pitchFamily="34" charset="0"/>
              </a:rPr>
              <a:t>Jane_Doe</a:t>
            </a:r>
            <a:endParaRPr lang="en-US" sz="1000" b="1" dirty="0">
              <a:latin typeface="Calibri" panose="020F0502020204030204" pitchFamily="34" charset="0"/>
            </a:endParaRPr>
          </a:p>
        </p:txBody>
      </p:sp>
      <p:pic>
        <p:nvPicPr>
          <p:cNvPr id="10"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2062698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mazon Ember" charset="0"/>
                <a:ea typeface="Amazon Ember" charset="0"/>
                <a:cs typeface="Amazon Ember" charset="0"/>
              </a:rPr>
              <a:t>…And Using The Different Types of Tags Appropriately</a:t>
            </a:r>
          </a:p>
        </p:txBody>
      </p:sp>
      <p:graphicFrame>
        <p:nvGraphicFramePr>
          <p:cNvPr id="8" name="Content Placeholder 9"/>
          <p:cNvGraphicFramePr>
            <a:graphicFrameLocks noGrp="1"/>
          </p:cNvGraphicFramePr>
          <p:nvPr>
            <p:ph idx="1"/>
            <p:extLst>
              <p:ext uri="{D42A27DB-BD31-4B8C-83A1-F6EECF244321}">
                <p14:modId xmlns:p14="http://schemas.microsoft.com/office/powerpoint/2010/main" val="1821394767"/>
              </p:ext>
            </p:extLst>
          </p:nvPr>
        </p:nvGraphicFramePr>
        <p:xfrm>
          <a:off x="336550" y="1137986"/>
          <a:ext cx="8559094" cy="3602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10" descr="Toolbox.png"/>
          <p:cNvPicPr>
            <a:picLocks noChangeAspect="1"/>
          </p:cNvPicPr>
          <p:nvPr/>
        </p:nvPicPr>
        <p:blipFill rotWithShape="1">
          <a:blip r:embed="rId8">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204451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mazon Ember" charset="0"/>
                <a:ea typeface="Amazon Ember" charset="0"/>
                <a:cs typeface="Amazon Ember" charset="0"/>
              </a:rPr>
              <a:t>Tag Key Examples</a:t>
            </a:r>
          </a:p>
        </p:txBody>
      </p:sp>
      <p:grpSp>
        <p:nvGrpSpPr>
          <p:cNvPr id="13" name="Group 12"/>
          <p:cNvGrpSpPr/>
          <p:nvPr/>
        </p:nvGrpSpPr>
        <p:grpSpPr>
          <a:xfrm>
            <a:off x="372739" y="1259251"/>
            <a:ext cx="7674010" cy="3049240"/>
            <a:chOff x="889087" y="1256225"/>
            <a:chExt cx="6725960" cy="2672537"/>
          </a:xfrm>
        </p:grpSpPr>
        <p:sp>
          <p:nvSpPr>
            <p:cNvPr id="3" name="Oval 2"/>
            <p:cNvSpPr/>
            <p:nvPr/>
          </p:nvSpPr>
          <p:spPr>
            <a:xfrm>
              <a:off x="927639"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Cost Center</a:t>
              </a:r>
            </a:p>
          </p:txBody>
        </p:sp>
        <p:sp>
          <p:nvSpPr>
            <p:cNvPr id="4" name="Oval 3"/>
            <p:cNvSpPr/>
            <p:nvPr/>
          </p:nvSpPr>
          <p:spPr>
            <a:xfrm>
              <a:off x="2746613"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Business Unit</a:t>
              </a:r>
            </a:p>
          </p:txBody>
        </p:sp>
        <p:sp>
          <p:nvSpPr>
            <p:cNvPr id="5" name="Oval 4"/>
            <p:cNvSpPr/>
            <p:nvPr/>
          </p:nvSpPr>
          <p:spPr>
            <a:xfrm>
              <a:off x="889087"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Environ.</a:t>
              </a:r>
            </a:p>
          </p:txBody>
        </p:sp>
        <p:sp>
          <p:nvSpPr>
            <p:cNvPr id="6" name="Oval 5"/>
            <p:cNvSpPr/>
            <p:nvPr/>
          </p:nvSpPr>
          <p:spPr>
            <a:xfrm>
              <a:off x="4552736"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Tier</a:t>
              </a:r>
            </a:p>
          </p:txBody>
        </p:sp>
        <p:sp>
          <p:nvSpPr>
            <p:cNvPr id="7" name="Oval 6"/>
            <p:cNvSpPr/>
            <p:nvPr/>
          </p:nvSpPr>
          <p:spPr>
            <a:xfrm>
              <a:off x="2044112" y="2217051"/>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Owner</a:t>
              </a:r>
            </a:p>
          </p:txBody>
        </p:sp>
        <p:sp>
          <p:nvSpPr>
            <p:cNvPr id="8" name="Oval 7"/>
            <p:cNvSpPr/>
            <p:nvPr/>
          </p:nvSpPr>
          <p:spPr>
            <a:xfrm>
              <a:off x="4565586"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Dept./ Group</a:t>
              </a:r>
            </a:p>
          </p:txBody>
        </p:sp>
        <p:sp>
          <p:nvSpPr>
            <p:cNvPr id="9" name="Oval 8"/>
            <p:cNvSpPr/>
            <p:nvPr/>
          </p:nvSpPr>
          <p:spPr>
            <a:xfrm>
              <a:off x="6384559"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latin typeface="Amazon Ember" charset="0"/>
                  <a:ea typeface="Amazon Ember" charset="0"/>
                  <a:cs typeface="Amazon Ember" charset="0"/>
                </a:rPr>
                <a:t>Product / Application</a:t>
              </a:r>
            </a:p>
          </p:txBody>
        </p:sp>
        <p:sp>
          <p:nvSpPr>
            <p:cNvPr id="10" name="Oval 9"/>
            <p:cNvSpPr/>
            <p:nvPr/>
          </p:nvSpPr>
          <p:spPr>
            <a:xfrm>
              <a:off x="6384559"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Shutdown Time</a:t>
              </a:r>
            </a:p>
          </p:txBody>
        </p:sp>
        <p:sp>
          <p:nvSpPr>
            <p:cNvPr id="11" name="Oval 10"/>
            <p:cNvSpPr/>
            <p:nvPr/>
          </p:nvSpPr>
          <p:spPr>
            <a:xfrm>
              <a:off x="5515256" y="220326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Support Contact</a:t>
              </a:r>
            </a:p>
          </p:txBody>
        </p:sp>
        <p:sp>
          <p:nvSpPr>
            <p:cNvPr id="12" name="Oval 11"/>
            <p:cNvSpPr/>
            <p:nvPr/>
          </p:nvSpPr>
          <p:spPr>
            <a:xfrm>
              <a:off x="3748933" y="2203261"/>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Endpoint</a:t>
              </a:r>
            </a:p>
          </p:txBody>
        </p:sp>
        <p:sp>
          <p:nvSpPr>
            <p:cNvPr id="14" name="Oval 13"/>
            <p:cNvSpPr/>
            <p:nvPr/>
          </p:nvSpPr>
          <p:spPr>
            <a:xfrm>
              <a:off x="2720911"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Backup</a:t>
              </a:r>
            </a:p>
          </p:txBody>
        </p:sp>
      </p:grpSp>
      <p:pic>
        <p:nvPicPr>
          <p:cNvPr id="15" name="Content Placeholder 10" descr="Toolbox.png"/>
          <p:cNvPicPr>
            <a:picLocks noChangeAspect="1"/>
          </p:cNvPicPr>
          <p:nvPr/>
        </p:nvPicPr>
        <p:blipFill rotWithShape="1">
          <a:blip r:embed="rId3">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35698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2. How does AWS create my bill?</a:t>
            </a:r>
          </a:p>
        </p:txBody>
      </p:sp>
      <p:pic>
        <p:nvPicPr>
          <p:cNvPr id="4"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68213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00800" y="4767263"/>
            <a:ext cx="2133600" cy="274637"/>
          </a:xfrm>
          <a:prstGeom prst="rect">
            <a:avLst/>
          </a:prstGeom>
        </p:spPr>
        <p:txBody>
          <a:bodyPr/>
          <a:lstStyle/>
          <a:p>
            <a:fld id="{8B290F74-B164-BB40-83E7-B0EB8AE572FD}" type="slidenum">
              <a:rPr lang="en-US" smtClean="0">
                <a:latin typeface="Amazon Ember" charset="0"/>
                <a:ea typeface="Amazon Ember" charset="0"/>
                <a:cs typeface="Amazon Ember" charset="0"/>
              </a:rPr>
              <a:pPr/>
              <a:t>45</a:t>
            </a:fld>
            <a:endParaRPr lang="en-US" dirty="0">
              <a:latin typeface="Amazon Ember" charset="0"/>
              <a:ea typeface="Amazon Ember" charset="0"/>
              <a:cs typeface="Amazon Ember" charset="0"/>
            </a:endParaRPr>
          </a:p>
        </p:txBody>
      </p:sp>
      <p:sp>
        <p:nvSpPr>
          <p:cNvPr id="3" name="Title 2"/>
          <p:cNvSpPr>
            <a:spLocks noGrp="1"/>
          </p:cNvSpPr>
          <p:nvPr>
            <p:ph type="title"/>
          </p:nvPr>
        </p:nvSpPr>
        <p:spPr/>
        <p:txBody>
          <a:bodyPr/>
          <a:lstStyle/>
          <a:p>
            <a:r>
              <a:rPr lang="en-US" b="1" dirty="0">
                <a:latin typeface="Amazon Ember" charset="0"/>
                <a:ea typeface="Amazon Ember" charset="0"/>
                <a:cs typeface="Amazon Ember" charset="0"/>
              </a:rPr>
              <a:t>AWS Bill Development Process (Simplified)</a:t>
            </a:r>
          </a:p>
        </p:txBody>
      </p:sp>
      <p:graphicFrame>
        <p:nvGraphicFramePr>
          <p:cNvPr id="5" name="Diagram 4"/>
          <p:cNvGraphicFramePr/>
          <p:nvPr>
            <p:extLst>
              <p:ext uri="{D42A27DB-BD31-4B8C-83A1-F6EECF244321}">
                <p14:modId xmlns:p14="http://schemas.microsoft.com/office/powerpoint/2010/main" val="353393572"/>
              </p:ext>
            </p:extLst>
          </p:nvPr>
        </p:nvGraphicFramePr>
        <p:xfrm>
          <a:off x="331339" y="834190"/>
          <a:ext cx="8541148" cy="1502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p:cNvSpPr>
            <a:spLocks noGrp="1"/>
          </p:cNvSpPr>
          <p:nvPr>
            <p:ph idx="1"/>
          </p:nvPr>
        </p:nvSpPr>
        <p:spPr>
          <a:xfrm>
            <a:off x="336789" y="2576351"/>
            <a:ext cx="8205304" cy="1796724"/>
          </a:xfrm>
        </p:spPr>
        <p:txBody>
          <a:bodyPr>
            <a:normAutofit fontScale="92500" lnSpcReduction="10000"/>
          </a:bodyPr>
          <a:lstStyle/>
          <a:p>
            <a:pPr marL="514350" indent="-514350">
              <a:buAutoNum type="arabicPeriod"/>
            </a:pPr>
            <a:r>
              <a:rPr lang="en-US" dirty="0">
                <a:latin typeface="Amazon Ember" charset="0"/>
                <a:ea typeface="Amazon Ember" charset="0"/>
                <a:cs typeface="Amazon Ember" charset="0"/>
              </a:rPr>
              <a:t>Consumption Data is aggregated across all linked accounts, based on CloudWatch entries</a:t>
            </a:r>
          </a:p>
          <a:p>
            <a:pPr marL="514350" indent="-514350">
              <a:buAutoNum type="arabicPeriod"/>
            </a:pPr>
            <a:r>
              <a:rPr lang="en-US" dirty="0">
                <a:latin typeface="Amazon Ember" charset="0"/>
                <a:ea typeface="Amazon Ember" charset="0"/>
                <a:cs typeface="Amazon Ember" charset="0"/>
              </a:rPr>
              <a:t>RI discounts, Spot Discounts, EDP Discounts, and non-use charges are applied based on the aggregated set of purchases across the linked accounts</a:t>
            </a:r>
          </a:p>
          <a:p>
            <a:pPr marL="0" indent="0">
              <a:buNone/>
            </a:pPr>
            <a:endParaRPr lang="en-US" dirty="0">
              <a:latin typeface="Amazon Ember" charset="0"/>
              <a:ea typeface="Amazon Ember" charset="0"/>
              <a:cs typeface="Amazon Ember" charset="0"/>
            </a:endParaRPr>
          </a:p>
          <a:p>
            <a:pPr marL="514350" indent="-514350">
              <a:buAutoNum type="arabicPeriod"/>
            </a:pPr>
            <a:endParaRPr lang="en-US" dirty="0">
              <a:latin typeface="Amazon Ember" charset="0"/>
              <a:ea typeface="Amazon Ember" charset="0"/>
              <a:cs typeface="Amazon Ember" charset="0"/>
            </a:endParaRPr>
          </a:p>
          <a:p>
            <a:pPr marL="0" indent="0">
              <a:buNone/>
            </a:pPr>
            <a:endParaRPr lang="en-US" dirty="0">
              <a:latin typeface="Amazon Ember" charset="0"/>
              <a:ea typeface="Amazon Ember" charset="0"/>
              <a:cs typeface="Amazon Ember" charset="0"/>
            </a:endParaRPr>
          </a:p>
        </p:txBody>
      </p:sp>
    </p:spTree>
    <p:extLst>
      <p:ext uri="{BB962C8B-B14F-4D97-AF65-F5344CB8AC3E}">
        <p14:creationId xmlns:p14="http://schemas.microsoft.com/office/powerpoint/2010/main" val="1606481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78" y="114936"/>
            <a:ext cx="8918221" cy="545192"/>
          </a:xfrm>
        </p:spPr>
        <p:txBody>
          <a:bodyPr>
            <a:noAutofit/>
          </a:bodyPr>
          <a:lstStyle/>
          <a:p>
            <a:r>
              <a:rPr lang="en-US" b="1" dirty="0"/>
              <a:t>3. Proactively Monitor Your Account Billing Usage…</a:t>
            </a:r>
          </a:p>
        </p:txBody>
      </p:sp>
      <p:pic>
        <p:nvPicPr>
          <p:cNvPr id="4"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165110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b="1" dirty="0"/>
              <a:t>By Using Billing Reports and Enabling</a:t>
            </a:r>
            <a:br>
              <a:rPr lang="en-US" b="1" dirty="0"/>
            </a:br>
            <a:r>
              <a:rPr lang="en-US" b="1" dirty="0"/>
              <a:t>Billing Alerts…</a:t>
            </a:r>
          </a:p>
        </p:txBody>
      </p:sp>
      <p:sp>
        <p:nvSpPr>
          <p:cNvPr id="10" name="Rectangle 9"/>
          <p:cNvSpPr/>
          <p:nvPr/>
        </p:nvSpPr>
        <p:spPr>
          <a:xfrm>
            <a:off x="1812758" y="1876926"/>
            <a:ext cx="5598695" cy="545432"/>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Content Placeholder 10" descr="Toolbox.png"/>
          <p:cNvPicPr>
            <a:picLocks noChangeAspect="1"/>
          </p:cNvPicPr>
          <p:nvPr/>
        </p:nvPicPr>
        <p:blipFill rotWithShape="1">
          <a:blip r:embed="rId3">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
        <p:nvSpPr>
          <p:cNvPr id="12" name="Rectangle 11"/>
          <p:cNvSpPr/>
          <p:nvPr/>
        </p:nvSpPr>
        <p:spPr>
          <a:xfrm>
            <a:off x="1812758" y="4058652"/>
            <a:ext cx="5598695" cy="336885"/>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68" y="1003197"/>
            <a:ext cx="7917945" cy="3635478"/>
          </a:xfrm>
          <a:prstGeom prst="rect">
            <a:avLst/>
          </a:prstGeom>
        </p:spPr>
      </p:pic>
    </p:spTree>
    <p:extLst>
      <p:ext uri="{BB962C8B-B14F-4D97-AF65-F5344CB8AC3E}">
        <p14:creationId xmlns:p14="http://schemas.microsoft.com/office/powerpoint/2010/main" val="180608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36789" y="1070076"/>
            <a:ext cx="8205304" cy="3482874"/>
          </a:xfrm>
        </p:spPr>
        <p:txBody>
          <a:bodyPr>
            <a:normAutofit/>
          </a:bodyPr>
          <a:lstStyle/>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endParaRPr lang="en-US" dirty="0">
              <a:solidFill>
                <a:schemeClr val="bg2"/>
              </a:solidFill>
              <a:latin typeface="Amazon Ember" charset="0"/>
              <a:ea typeface="Amazon Ember" charset="0"/>
              <a:cs typeface="Amazon Ember" charset="0"/>
            </a:endParaRPr>
          </a:p>
        </p:txBody>
      </p:sp>
      <p:sp>
        <p:nvSpPr>
          <p:cNvPr id="6" name="Title 4"/>
          <p:cNvSpPr txBox="1">
            <a:spLocks/>
          </p:cNvSpPr>
          <p:nvPr/>
        </p:nvSpPr>
        <p:spPr>
          <a:xfrm>
            <a:off x="317941" y="42804"/>
            <a:ext cx="7166592" cy="85725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By Using Budgets, Forecasts, and Alarms in the Cost Explorer</a:t>
            </a:r>
          </a:p>
        </p:txBody>
      </p:sp>
      <p:pic>
        <p:nvPicPr>
          <p:cNvPr id="7" name="Picture 6" descr="Screen Shot 2015-07-23 at 9.14.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45" y="1037710"/>
            <a:ext cx="7848600" cy="3880453"/>
          </a:xfrm>
          <a:prstGeom prst="rect">
            <a:avLst/>
          </a:prstGeom>
        </p:spPr>
      </p:pic>
      <p:pic>
        <p:nvPicPr>
          <p:cNvPr id="8"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8148278" y="343219"/>
            <a:ext cx="617902" cy="442168"/>
          </a:xfrm>
          <a:prstGeom prst="rect">
            <a:avLst/>
          </a:prstGeom>
        </p:spPr>
      </p:pic>
    </p:spTree>
    <p:extLst>
      <p:ext uri="{BB962C8B-B14F-4D97-AF65-F5344CB8AC3E}">
        <p14:creationId xmlns:p14="http://schemas.microsoft.com/office/powerpoint/2010/main" val="606090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23 at 9.26.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89" y="748451"/>
            <a:ext cx="7511811" cy="3880699"/>
          </a:xfrm>
          <a:prstGeom prst="rect">
            <a:avLst/>
          </a:prstGeom>
        </p:spPr>
      </p:pic>
      <p:sp>
        <p:nvSpPr>
          <p:cNvPr id="3" name="Title 2"/>
          <p:cNvSpPr>
            <a:spLocks noGrp="1"/>
          </p:cNvSpPr>
          <p:nvPr>
            <p:ph type="title"/>
          </p:nvPr>
        </p:nvSpPr>
        <p:spPr/>
        <p:txBody>
          <a:bodyPr/>
          <a:lstStyle/>
          <a:p>
            <a:r>
              <a:rPr lang="en-US" b="1" dirty="0"/>
              <a:t>Billing Alarms</a:t>
            </a:r>
          </a:p>
        </p:txBody>
      </p:sp>
    </p:spTree>
    <p:extLst>
      <p:ext uri="{BB962C8B-B14F-4D97-AF65-F5344CB8AC3E}">
        <p14:creationId xmlns:p14="http://schemas.microsoft.com/office/powerpoint/2010/main" val="37139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monitor? (continued)</a:t>
            </a:r>
          </a:p>
        </p:txBody>
      </p:sp>
      <p:sp>
        <p:nvSpPr>
          <p:cNvPr id="4" name="Content Placeholder 3"/>
          <p:cNvSpPr>
            <a:spLocks noGrp="1"/>
          </p:cNvSpPr>
          <p:nvPr>
            <p:ph idx="1"/>
          </p:nvPr>
        </p:nvSpPr>
        <p:spPr/>
        <p:txBody>
          <a:bodyPr>
            <a:normAutofit lnSpcReduction="10000"/>
          </a:bodyPr>
          <a:lstStyle/>
          <a:p>
            <a:r>
              <a:rPr lang="en-US" sz="2000" b="1" dirty="0">
                <a:solidFill>
                  <a:srgbClr val="FCB64C"/>
                </a:solidFill>
              </a:rPr>
              <a:t>Customer Experience</a:t>
            </a:r>
          </a:p>
          <a:p>
            <a:pPr marL="342900" indent="-342900">
              <a:buFontTx/>
              <a:buChar char="-"/>
            </a:pPr>
            <a:r>
              <a:rPr lang="en-US" sz="2000" i="1" dirty="0"/>
              <a:t>Are my customers getting a good experience?</a:t>
            </a:r>
          </a:p>
          <a:p>
            <a:r>
              <a:rPr lang="en-US" sz="2000" b="1" dirty="0">
                <a:solidFill>
                  <a:srgbClr val="FCB64C"/>
                </a:solidFill>
              </a:rPr>
              <a:t>Performance &amp; Cost</a:t>
            </a:r>
          </a:p>
          <a:p>
            <a:pPr marL="342900" indent="-342900">
              <a:buFontTx/>
              <a:buChar char="-"/>
            </a:pPr>
            <a:r>
              <a:rPr lang="en-US" sz="2000" i="1" dirty="0"/>
              <a:t>How are my changes impacting overall performance?</a:t>
            </a:r>
          </a:p>
          <a:p>
            <a:r>
              <a:rPr lang="en-US" sz="2000" b="1" dirty="0">
                <a:solidFill>
                  <a:srgbClr val="FCB64C"/>
                </a:solidFill>
              </a:rPr>
              <a:t>Trends</a:t>
            </a:r>
          </a:p>
          <a:p>
            <a:pPr marL="342900" indent="-342900">
              <a:buFontTx/>
              <a:buChar char="-"/>
            </a:pPr>
            <a:r>
              <a:rPr lang="en-US" sz="2000" i="1" dirty="0"/>
              <a:t>Do I need to scale?</a:t>
            </a:r>
          </a:p>
          <a:p>
            <a:r>
              <a:rPr lang="en-US" sz="2000" b="1" dirty="0">
                <a:solidFill>
                  <a:srgbClr val="FCB64C"/>
                </a:solidFill>
              </a:rPr>
              <a:t>Troubleshooting &amp; Remediation</a:t>
            </a:r>
          </a:p>
          <a:p>
            <a:pPr marL="342900" indent="-342900">
              <a:buFontTx/>
              <a:buChar char="-"/>
            </a:pPr>
            <a:r>
              <a:rPr lang="en-US" sz="2000" i="1" dirty="0"/>
              <a:t>Where did the problem occur?</a:t>
            </a:r>
          </a:p>
          <a:p>
            <a:r>
              <a:rPr lang="en-US" sz="2000" b="1" dirty="0">
                <a:solidFill>
                  <a:srgbClr val="FCB64C"/>
                </a:solidFill>
              </a:rPr>
              <a:t>Learning &amp; Improvement</a:t>
            </a:r>
          </a:p>
          <a:p>
            <a:pPr marL="342900" indent="-342900">
              <a:buFontTx/>
              <a:buChar char="-"/>
            </a:pPr>
            <a:r>
              <a:rPr lang="en-US" sz="2000" i="1" dirty="0"/>
              <a:t>Can I detect or prevent this problem in the future?</a:t>
            </a:r>
          </a:p>
        </p:txBody>
      </p:sp>
    </p:spTree>
    <p:extLst>
      <p:ext uri="{BB962C8B-B14F-4D97-AF65-F5344CB8AC3E}">
        <p14:creationId xmlns:p14="http://schemas.microsoft.com/office/powerpoint/2010/main" val="198426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36789" y="819150"/>
            <a:ext cx="8716900" cy="3553926"/>
          </a:xfrm>
        </p:spPr>
        <p:txBody>
          <a:bodyPr>
            <a:normAutofit fontScale="92500" lnSpcReduction="10000"/>
          </a:bodyPr>
          <a:lstStyle/>
          <a:p>
            <a:pPr marL="0" indent="0">
              <a:buNone/>
            </a:pPr>
            <a:r>
              <a:rPr lang="en-US" dirty="0">
                <a:solidFill>
                  <a:schemeClr val="accent1"/>
                </a:solidFill>
              </a:rPr>
              <a:t>Respond to billing alerts in </a:t>
            </a:r>
            <a:r>
              <a:rPr lang="en-US" dirty="0" err="1">
                <a:solidFill>
                  <a:schemeClr val="accent1"/>
                </a:solidFill>
              </a:rPr>
              <a:t>CloudWatch</a:t>
            </a:r>
            <a:r>
              <a:rPr lang="en-US" dirty="0">
                <a:solidFill>
                  <a:schemeClr val="accent1"/>
                </a:solidFill>
              </a:rPr>
              <a:t>.  </a:t>
            </a:r>
          </a:p>
          <a:p>
            <a:pPr marL="0" indent="0">
              <a:buNone/>
            </a:pPr>
            <a:endParaRPr lang="en-US" dirty="0"/>
          </a:p>
          <a:p>
            <a:pPr marL="0" indent="0">
              <a:buNone/>
            </a:pPr>
            <a:r>
              <a:rPr lang="en-US" dirty="0"/>
              <a:t>When an alarm is triggered:</a:t>
            </a:r>
          </a:p>
          <a:p>
            <a:pPr marL="457200" indent="-457200">
              <a:buFont typeface="+mj-lt"/>
              <a:buAutoNum type="arabicPeriod"/>
            </a:pPr>
            <a:r>
              <a:rPr lang="en-US" dirty="0"/>
              <a:t>Email the project team, and the budget approver (AWS console)</a:t>
            </a:r>
          </a:p>
          <a:p>
            <a:pPr marL="457200" indent="-457200">
              <a:buFont typeface="+mj-lt"/>
              <a:buAutoNum type="arabicPeriod"/>
            </a:pPr>
            <a:r>
              <a:rPr lang="en-US" dirty="0"/>
              <a:t>Open a Service Management Ticket in your ITSM system</a:t>
            </a:r>
          </a:p>
          <a:p>
            <a:pPr marL="457200" indent="-457200">
              <a:buFont typeface="+mj-lt"/>
              <a:buAutoNum type="arabicPeriod"/>
            </a:pPr>
            <a:r>
              <a:rPr lang="en-US" dirty="0"/>
              <a:t>Open a Ticket in your Finance System</a:t>
            </a:r>
          </a:p>
          <a:p>
            <a:pPr marL="457200" indent="-457200">
              <a:buFont typeface="+mj-lt"/>
              <a:buAutoNum type="arabicPeriod"/>
            </a:pPr>
            <a:r>
              <a:rPr lang="en-US" dirty="0"/>
              <a:t>Resize the project’s IT resources</a:t>
            </a:r>
          </a:p>
          <a:p>
            <a:pPr marL="457200" indent="-457200">
              <a:buFont typeface="+mj-lt"/>
              <a:buAutoNum type="arabicPeriod"/>
            </a:pPr>
            <a:r>
              <a:rPr lang="en-US" dirty="0"/>
              <a:t>Cull/Reduce the projects IT resources</a:t>
            </a:r>
          </a:p>
          <a:p>
            <a:pPr marL="457200" indent="-457200">
              <a:buFont typeface="+mj-lt"/>
              <a:buAutoNum type="arabicPeriod"/>
            </a:pPr>
            <a:r>
              <a:rPr lang="en-US" dirty="0"/>
              <a:t>Shut down </a:t>
            </a:r>
            <a:r>
              <a:rPr lang="en-US"/>
              <a:t>the projects </a:t>
            </a:r>
            <a:r>
              <a:rPr lang="en-US" dirty="0"/>
              <a:t>IT resources</a:t>
            </a:r>
          </a:p>
        </p:txBody>
      </p:sp>
      <p:sp>
        <p:nvSpPr>
          <p:cNvPr id="3" name="Title 2"/>
          <p:cNvSpPr>
            <a:spLocks noGrp="1"/>
          </p:cNvSpPr>
          <p:nvPr>
            <p:ph type="title"/>
          </p:nvPr>
        </p:nvSpPr>
        <p:spPr/>
        <p:txBody>
          <a:bodyPr/>
          <a:lstStyle/>
          <a:p>
            <a:r>
              <a:rPr lang="en-US" b="1" dirty="0"/>
              <a:t>Billing Alert Response</a:t>
            </a:r>
          </a:p>
        </p:txBody>
      </p:sp>
    </p:spTree>
    <p:extLst>
      <p:ext uri="{BB962C8B-B14F-4D97-AF65-F5344CB8AC3E}">
        <p14:creationId xmlns:p14="http://schemas.microsoft.com/office/powerpoint/2010/main" val="1875439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41765" y="2872212"/>
            <a:ext cx="3636432" cy="1617265"/>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atin typeface="Amazon Ember" charset="0"/>
              <a:ea typeface="Amazon Ember" charset="0"/>
              <a:cs typeface="Amazon Ember" charset="0"/>
            </a:endParaRPr>
          </a:p>
        </p:txBody>
      </p:sp>
      <p:sp>
        <p:nvSpPr>
          <p:cNvPr id="10" name="Title 9"/>
          <p:cNvSpPr>
            <a:spLocks noGrp="1"/>
          </p:cNvSpPr>
          <p:nvPr>
            <p:ph type="title"/>
          </p:nvPr>
        </p:nvSpPr>
        <p:spPr/>
        <p:txBody>
          <a:bodyPr/>
          <a:lstStyle/>
          <a:p>
            <a:r>
              <a:rPr lang="en-US" b="1" dirty="0">
                <a:latin typeface="Amazon Ember" charset="0"/>
                <a:ea typeface="Amazon Ember" charset="0"/>
                <a:cs typeface="Amazon Ember" charset="0"/>
              </a:rPr>
              <a:t>…Tools to Manage Billing Data…</a:t>
            </a:r>
          </a:p>
        </p:txBody>
      </p:sp>
      <p:pic>
        <p:nvPicPr>
          <p:cNvPr id="4" name="Picture 12" descr="http://siliconangle.com/files/2011/12/clouda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26" y="972186"/>
            <a:ext cx="1453798" cy="14537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https://d262ilb51hltx0.cloudfront.net/max/800/1*1DcPXkdONLihsTy6xl_eQQ.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068" y="1009332"/>
            <a:ext cx="2725320" cy="9980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H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619" y="2044384"/>
            <a:ext cx="2585156" cy="604714"/>
          </a:xfrm>
          <a:prstGeom prst="rect">
            <a:avLst/>
          </a:prstGeom>
          <a:solidFill>
            <a:schemeClr val="bg1"/>
          </a:solidFill>
          <a:extLst/>
        </p:spPr>
      </p:pic>
      <p:pic>
        <p:nvPicPr>
          <p:cNvPr id="7" name="Picture 18" descr="Back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9134" y="3397402"/>
            <a:ext cx="2878304" cy="361799"/>
          </a:xfrm>
          <a:prstGeom prst="rect">
            <a:avLst/>
          </a:prstGeom>
          <a:solidFill>
            <a:schemeClr val="bg1"/>
          </a:solidFill>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11" y="3374547"/>
            <a:ext cx="2795147" cy="566887"/>
          </a:xfrm>
          <a:prstGeom prst="rect">
            <a:avLst/>
          </a:prstGeom>
        </p:spPr>
      </p:pic>
      <p:pic>
        <p:nvPicPr>
          <p:cNvPr id="8" name="Content Placeholder 10" descr="Toolbox.png"/>
          <p:cNvPicPr>
            <a:picLocks noChangeAspect="1"/>
          </p:cNvPicPr>
          <p:nvPr/>
        </p:nvPicPr>
        <p:blipFill rotWithShape="1">
          <a:blip r:embed="rId8">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90198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latin typeface="Amazon Ember" charset="0"/>
                <a:ea typeface="Amazon Ember" charset="0"/>
                <a:cs typeface="Amazon Ember" charset="0"/>
              </a:rPr>
              <a:t>4. Identify Idle Resources and Turn Off Unused Instances…</a:t>
            </a:r>
          </a:p>
        </p:txBody>
      </p:sp>
      <p:pic>
        <p:nvPicPr>
          <p:cNvPr id="3"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20451" y="868146"/>
            <a:ext cx="2413573" cy="3062033"/>
          </a:xfrm>
          <a:prstGeom prst="rect">
            <a:avLst/>
          </a:prstGeom>
        </p:spPr>
      </p:pic>
      <p:sp>
        <p:nvSpPr>
          <p:cNvPr id="4" name="TextBox 3"/>
          <p:cNvSpPr txBox="1"/>
          <p:nvPr/>
        </p:nvSpPr>
        <p:spPr>
          <a:xfrm>
            <a:off x="228039" y="4199285"/>
            <a:ext cx="8314054" cy="369332"/>
          </a:xfrm>
          <a:prstGeom prst="rect">
            <a:avLst/>
          </a:prstGeom>
          <a:noFill/>
        </p:spPr>
        <p:txBody>
          <a:bodyPr wrap="square" rtlCol="0">
            <a:spAutoFit/>
          </a:bodyPr>
          <a:lstStyle/>
          <a:p>
            <a:r>
              <a:rPr lang="en-US" dirty="0">
                <a:latin typeface="Amazon Ember" charset="0"/>
                <a:ea typeface="Amazon Ember" charset="0"/>
                <a:cs typeface="Amazon Ember" charset="0"/>
                <a:hlinkClick r:id="rId4"/>
              </a:rPr>
              <a:t>http://docs.aws.amazon.com/solutions/latest/ec2-scheduler/welcome.html</a:t>
            </a:r>
            <a:endParaRPr lang="en-US" dirty="0">
              <a:latin typeface="Amazon Ember" charset="0"/>
              <a:ea typeface="Amazon Ember" charset="0"/>
              <a:cs typeface="Amazon Ember" charset="0"/>
            </a:endParaRPr>
          </a:p>
        </p:txBody>
      </p:sp>
      <p:sp>
        <p:nvSpPr>
          <p:cNvPr id="5" name="TextBox 4"/>
          <p:cNvSpPr txBox="1"/>
          <p:nvPr/>
        </p:nvSpPr>
        <p:spPr>
          <a:xfrm>
            <a:off x="228037" y="3930179"/>
            <a:ext cx="2685751" cy="369332"/>
          </a:xfrm>
          <a:prstGeom prst="rect">
            <a:avLst/>
          </a:prstGeom>
          <a:noFill/>
        </p:spPr>
        <p:txBody>
          <a:bodyPr wrap="square" rtlCol="0">
            <a:spAutoFit/>
          </a:bodyPr>
          <a:lstStyle/>
          <a:p>
            <a:r>
              <a:rPr lang="en-US" dirty="0">
                <a:solidFill>
                  <a:schemeClr val="bg2"/>
                </a:solidFill>
                <a:latin typeface="Amazon Ember" charset="0"/>
                <a:ea typeface="Amazon Ember" charset="0"/>
                <a:cs typeface="Amazon Ember" charset="0"/>
              </a:rPr>
              <a:t>EC2 Scheduler Solution</a:t>
            </a:r>
          </a:p>
        </p:txBody>
      </p:sp>
    </p:spTree>
    <p:extLst>
      <p:ext uri="{BB962C8B-B14F-4D97-AF65-F5344CB8AC3E}">
        <p14:creationId xmlns:p14="http://schemas.microsoft.com/office/powerpoint/2010/main" val="549028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Trusted Advisor…</a:t>
            </a:r>
          </a:p>
        </p:txBody>
      </p:sp>
      <p:pic>
        <p:nvPicPr>
          <p:cNvPr id="7" name="Picture 6"/>
          <p:cNvPicPr>
            <a:picLocks noChangeAspect="1"/>
          </p:cNvPicPr>
          <p:nvPr/>
        </p:nvPicPr>
        <p:blipFill rotWithShape="1">
          <a:blip r:embed="rId3"/>
          <a:srcRect r="56316"/>
          <a:stretch/>
        </p:blipFill>
        <p:spPr>
          <a:xfrm>
            <a:off x="4684889" y="1012507"/>
            <a:ext cx="3635022" cy="1626814"/>
          </a:xfrm>
          <a:prstGeom prst="rect">
            <a:avLst/>
          </a:prstGeom>
        </p:spPr>
      </p:pic>
      <p:pic>
        <p:nvPicPr>
          <p:cNvPr id="15"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pic>
        <p:nvPicPr>
          <p:cNvPr id="19" name="Content Placeholder 18" descr="TA Icon.eps"/>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479490" y="1541896"/>
            <a:ext cx="1500498" cy="1807828"/>
          </a:xfrm>
          <a:prstGeom prst="rect">
            <a:avLst/>
          </a:prstGeom>
        </p:spPr>
      </p:pic>
      <p:sp>
        <p:nvSpPr>
          <p:cNvPr id="20" name="TextBox 19"/>
          <p:cNvSpPr txBox="1"/>
          <p:nvPr/>
        </p:nvSpPr>
        <p:spPr>
          <a:xfrm>
            <a:off x="1165794" y="3513875"/>
            <a:ext cx="2127890" cy="400110"/>
          </a:xfrm>
          <a:prstGeom prst="rect">
            <a:avLst/>
          </a:prstGeom>
          <a:noFill/>
        </p:spPr>
        <p:txBody>
          <a:bodyPr wrap="none" rtlCol="0">
            <a:spAutoFit/>
          </a:bodyPr>
          <a:lstStyle/>
          <a:p>
            <a:pPr algn="ctr"/>
            <a:r>
              <a:rPr lang="en-US" sz="2000" b="1" dirty="0">
                <a:solidFill>
                  <a:schemeClr val="bg2"/>
                </a:solidFill>
                <a:latin typeface="Amazon Ember" charset="0"/>
                <a:ea typeface="Amazon Ember" charset="0"/>
                <a:cs typeface="Amazon Ember" charset="0"/>
              </a:rPr>
              <a:t>Trusted Advisor</a:t>
            </a:r>
          </a:p>
        </p:txBody>
      </p:sp>
      <p:pic>
        <p:nvPicPr>
          <p:cNvPr id="21" name="Picture 20"/>
          <p:cNvPicPr>
            <a:picLocks noChangeAspect="1"/>
          </p:cNvPicPr>
          <p:nvPr/>
        </p:nvPicPr>
        <p:blipFill>
          <a:blip r:embed="rId6"/>
          <a:stretch>
            <a:fillRect/>
          </a:stretch>
        </p:blipFill>
        <p:spPr>
          <a:xfrm>
            <a:off x="4524575" y="2876697"/>
            <a:ext cx="3979844" cy="1613044"/>
          </a:xfrm>
          <a:prstGeom prst="rect">
            <a:avLst/>
          </a:prstGeom>
        </p:spPr>
      </p:pic>
    </p:spTree>
    <p:extLst>
      <p:ext uri="{BB962C8B-B14F-4D97-AF65-F5344CB8AC3E}">
        <p14:creationId xmlns:p14="http://schemas.microsoft.com/office/powerpoint/2010/main" val="1186824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dirty="0">
                <a:solidFill>
                  <a:schemeClr val="bg2"/>
                </a:solidFill>
                <a:latin typeface="Amazon Ember" charset="0"/>
                <a:ea typeface="Amazon Ember" charset="0"/>
                <a:cs typeface="Amazon Ember" charset="0"/>
              </a:rPr>
              <a:t>…And Amazon CloudWatch to Monitor,</a:t>
            </a:r>
            <a:br>
              <a:rPr lang="en-US" b="1" dirty="0">
                <a:solidFill>
                  <a:schemeClr val="bg2"/>
                </a:solidFill>
                <a:latin typeface="Amazon Ember" charset="0"/>
                <a:ea typeface="Amazon Ember" charset="0"/>
                <a:cs typeface="Amazon Ember" charset="0"/>
              </a:rPr>
            </a:br>
            <a:r>
              <a:rPr lang="en-US" b="1" dirty="0">
                <a:solidFill>
                  <a:schemeClr val="bg2"/>
                </a:solidFill>
                <a:latin typeface="Amazon Ember" charset="0"/>
                <a:ea typeface="Amazon Ember" charset="0"/>
                <a:cs typeface="Amazon Ember" charset="0"/>
              </a:rPr>
              <a:t>Collect and Track Metrics…</a:t>
            </a:r>
          </a:p>
        </p:txBody>
      </p:sp>
      <p:pic>
        <p:nvPicPr>
          <p:cNvPr id="6" name="Content Placeholder 5" descr="CloudWatch.p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35666" y="1580197"/>
            <a:ext cx="1617348" cy="1617348"/>
          </a:xfrm>
          <a:prstGeom prst="rect">
            <a:avLst/>
          </a:prstGeom>
        </p:spPr>
      </p:pic>
      <p:sp>
        <p:nvSpPr>
          <p:cNvPr id="7" name="TextBox 6"/>
          <p:cNvSpPr txBox="1"/>
          <p:nvPr/>
        </p:nvSpPr>
        <p:spPr>
          <a:xfrm>
            <a:off x="1098477" y="3297540"/>
            <a:ext cx="1891725" cy="615553"/>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2000" b="1" dirty="0">
                <a:solidFill>
                  <a:schemeClr val="bg2"/>
                </a:solidFill>
                <a:latin typeface="Amazon Ember" charset="0"/>
                <a:ea typeface="Amazon Ember" charset="0"/>
                <a:cs typeface="Amazon Ember" charset="0"/>
              </a:rPr>
              <a:t>Amazon CloudWatch</a:t>
            </a:r>
          </a:p>
        </p:txBody>
      </p:sp>
      <p:pic>
        <p:nvPicPr>
          <p:cNvPr id="8" name="Picture 7" descr="Screen Shot 2013-11-04 at 6.14.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357" y="1277312"/>
            <a:ext cx="2826990" cy="1574804"/>
          </a:xfrm>
          <a:prstGeom prst="rect">
            <a:avLst/>
          </a:prstGeom>
          <a:ln>
            <a:solidFill>
              <a:schemeClr val="tx1"/>
            </a:solidFill>
          </a:ln>
        </p:spPr>
      </p:pic>
      <p:grpSp>
        <p:nvGrpSpPr>
          <p:cNvPr id="9" name="Group 8"/>
          <p:cNvGrpSpPr/>
          <p:nvPr/>
        </p:nvGrpSpPr>
        <p:grpSpPr>
          <a:xfrm>
            <a:off x="6446347" y="2748543"/>
            <a:ext cx="2116828" cy="1738674"/>
            <a:chOff x="3198036" y="2850278"/>
            <a:chExt cx="2675615" cy="2197641"/>
          </a:xfrm>
        </p:grpSpPr>
        <p:pic>
          <p:nvPicPr>
            <p:cNvPr id="10" name="Picture 9" descr="Screen Shot 2013-11-04 at 6.15.0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8036" y="2850278"/>
              <a:ext cx="2675615" cy="2197641"/>
            </a:xfrm>
            <a:prstGeom prst="rect">
              <a:avLst/>
            </a:prstGeom>
            <a:ln>
              <a:solidFill>
                <a:schemeClr val="tx1"/>
              </a:solidFill>
            </a:ln>
          </p:spPr>
        </p:pic>
        <p:sp>
          <p:nvSpPr>
            <p:cNvPr id="11" name="Rectangle 10"/>
            <p:cNvSpPr/>
            <p:nvPr/>
          </p:nvSpPr>
          <p:spPr>
            <a:xfrm>
              <a:off x="4182894" y="3723751"/>
              <a:ext cx="826851" cy="147858"/>
            </a:xfrm>
            <a:prstGeom prst="rect">
              <a:avLst/>
            </a:prstGeom>
            <a:solidFill>
              <a:schemeClr val="bg1"/>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grpSp>
      <p:pic>
        <p:nvPicPr>
          <p:cNvPr id="16" name="Content Placeholder 10" descr="Toolbox.png"/>
          <p:cNvPicPr>
            <a:picLocks noChangeAspect="1"/>
          </p:cNvPicPr>
          <p:nvPr/>
        </p:nvPicPr>
        <p:blipFill rotWithShape="1">
          <a:blip r:embed="rId6">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729478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p>
        </p:txBody>
      </p:sp>
      <p:sp>
        <p:nvSpPr>
          <p:cNvPr id="4" name="Content Placeholder 3"/>
          <p:cNvSpPr>
            <a:spLocks noGrp="1"/>
          </p:cNvSpPr>
          <p:nvPr>
            <p:ph sz="half" idx="2"/>
          </p:nvPr>
        </p:nvSpPr>
        <p:spPr>
          <a:xfrm>
            <a:off x="336788" y="843174"/>
            <a:ext cx="8355656" cy="3472073"/>
          </a:xfrm>
        </p:spPr>
        <p:txBody>
          <a:bodyPr>
            <a:normAutofit/>
          </a:bodyPr>
          <a:lstStyle/>
          <a:p>
            <a:pPr>
              <a:buClr>
                <a:schemeClr val="accent4">
                  <a:lumMod val="60000"/>
                  <a:lumOff val="40000"/>
                </a:schemeClr>
              </a:buClr>
              <a:buFont typeface="Wingdings" panose="05000000000000000000" pitchFamily="2" charset="2"/>
              <a:buChar char="ü"/>
            </a:pPr>
            <a:r>
              <a:rPr lang="en-US" sz="2000" dirty="0"/>
              <a:t>Setup Sensible </a:t>
            </a:r>
            <a:r>
              <a:rPr lang="en-US" sz="2000" dirty="0">
                <a:solidFill>
                  <a:schemeClr val="accent1"/>
                </a:solidFill>
              </a:rPr>
              <a:t>Billing Alarms </a:t>
            </a:r>
            <a:r>
              <a:rPr lang="en-US" sz="2000" dirty="0"/>
              <a:t>for your Organization</a:t>
            </a:r>
          </a:p>
          <a:p>
            <a:pPr>
              <a:buClr>
                <a:schemeClr val="accent4">
                  <a:lumMod val="60000"/>
                  <a:lumOff val="40000"/>
                </a:schemeClr>
              </a:buClr>
              <a:buFont typeface="Wingdings" panose="05000000000000000000" pitchFamily="2" charset="2"/>
              <a:buChar char="ü"/>
            </a:pPr>
            <a:r>
              <a:rPr lang="en-US" sz="2000" dirty="0"/>
              <a:t>Proactively </a:t>
            </a:r>
            <a:r>
              <a:rPr lang="en-US" sz="2000" dirty="0">
                <a:solidFill>
                  <a:schemeClr val="accent1"/>
                </a:solidFill>
              </a:rPr>
              <a:t>Monitor</a:t>
            </a:r>
            <a:r>
              <a:rPr lang="en-US" sz="2000" dirty="0"/>
              <a:t> Your Account Billing Usage</a:t>
            </a:r>
          </a:p>
          <a:p>
            <a:pPr>
              <a:buClr>
                <a:schemeClr val="accent4">
                  <a:lumMod val="60000"/>
                  <a:lumOff val="40000"/>
                </a:schemeClr>
              </a:buClr>
              <a:buFont typeface="Wingdings" panose="05000000000000000000" pitchFamily="2" charset="2"/>
              <a:buChar char="ü"/>
            </a:pPr>
            <a:r>
              <a:rPr lang="en-US" sz="2000" dirty="0"/>
              <a:t>Leverage </a:t>
            </a:r>
            <a:r>
              <a:rPr lang="en-US" sz="2000" dirty="0">
                <a:solidFill>
                  <a:schemeClr val="accent1"/>
                </a:solidFill>
              </a:rPr>
              <a:t>AWS Partner tools</a:t>
            </a:r>
            <a:r>
              <a:rPr lang="en-US" sz="2000" dirty="0"/>
              <a:t> </a:t>
            </a:r>
          </a:p>
          <a:p>
            <a:pPr>
              <a:buClr>
                <a:schemeClr val="accent4">
                  <a:lumMod val="60000"/>
                  <a:lumOff val="40000"/>
                </a:schemeClr>
              </a:buClr>
              <a:buFont typeface="Wingdings" panose="05000000000000000000" pitchFamily="2" charset="2"/>
              <a:buChar char="ü"/>
            </a:pPr>
            <a:r>
              <a:rPr lang="en-US" sz="2000" dirty="0"/>
              <a:t>Leverage </a:t>
            </a:r>
            <a:r>
              <a:rPr lang="en-US" sz="2000" dirty="0">
                <a:solidFill>
                  <a:schemeClr val="accent1"/>
                </a:solidFill>
              </a:rPr>
              <a:t>Trusted Advisor </a:t>
            </a:r>
            <a:r>
              <a:rPr lang="en-US" sz="2000" dirty="0"/>
              <a:t>reports to:</a:t>
            </a:r>
          </a:p>
          <a:p>
            <a:pPr lvl="1">
              <a:buClr>
                <a:schemeClr val="accent4">
                  <a:lumMod val="60000"/>
                  <a:lumOff val="40000"/>
                </a:schemeClr>
              </a:buClr>
              <a:buFont typeface="Wingdings" panose="05000000000000000000" pitchFamily="2" charset="2"/>
              <a:buChar char="ü"/>
            </a:pPr>
            <a:r>
              <a:rPr lang="en-US" dirty="0"/>
              <a:t>Identify Idle Resources and Turn Off Unused Instances</a:t>
            </a:r>
          </a:p>
          <a:p>
            <a:pPr lvl="1">
              <a:buClr>
                <a:schemeClr val="accent4">
                  <a:lumMod val="60000"/>
                  <a:lumOff val="40000"/>
                </a:schemeClr>
              </a:buClr>
              <a:buFont typeface="Wingdings" panose="05000000000000000000" pitchFamily="2" charset="2"/>
              <a:buChar char="ü"/>
            </a:pPr>
            <a:r>
              <a:rPr lang="en-US" dirty="0"/>
              <a:t>Identify Under-utilized Resources and Resize them</a:t>
            </a:r>
          </a:p>
          <a:p>
            <a:pPr lvl="1">
              <a:buClr>
                <a:schemeClr val="accent4">
                  <a:lumMod val="60000"/>
                  <a:lumOff val="40000"/>
                </a:schemeClr>
              </a:buClr>
              <a:buFont typeface="Wingdings" panose="05000000000000000000" pitchFamily="2" charset="2"/>
              <a:buChar char="ü"/>
            </a:pPr>
            <a:r>
              <a:rPr lang="en-US" dirty="0"/>
              <a:t>Identify Baseline Consumption needs to support RI commitments</a:t>
            </a:r>
          </a:p>
          <a:p>
            <a:pPr>
              <a:buClr>
                <a:schemeClr val="accent4">
                  <a:lumMod val="60000"/>
                  <a:lumOff val="40000"/>
                </a:schemeClr>
              </a:buClr>
              <a:buFont typeface="Wingdings" panose="05000000000000000000" pitchFamily="2" charset="2"/>
              <a:buChar char="ü"/>
            </a:pPr>
            <a:r>
              <a:rPr lang="en-US" sz="2000" dirty="0"/>
              <a:t>Review new </a:t>
            </a:r>
            <a:r>
              <a:rPr lang="en-US" sz="2000" dirty="0">
                <a:solidFill>
                  <a:schemeClr val="accent1"/>
                </a:solidFill>
              </a:rPr>
              <a:t>Discount and Technology Options </a:t>
            </a:r>
            <a:r>
              <a:rPr lang="en-US" sz="2000" dirty="0"/>
              <a:t>on a Monthly basis</a:t>
            </a:r>
          </a:p>
        </p:txBody>
      </p:sp>
      <p:pic>
        <p:nvPicPr>
          <p:cNvPr id="6" name="Content Placeholder 9" descr="Comptencies-Clipboard.png"/>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2605" t="15203" r="21751" b="14203"/>
          <a:stretch/>
        </p:blipFill>
        <p:spPr>
          <a:xfrm>
            <a:off x="7349067" y="114936"/>
            <a:ext cx="1596072" cy="2024893"/>
          </a:xfrm>
          <a:prstGeom prst="rect">
            <a:avLst/>
          </a:prstGeom>
        </p:spPr>
      </p:pic>
    </p:spTree>
    <p:extLst>
      <p:ext uri="{BB962C8B-B14F-4D97-AF65-F5344CB8AC3E}">
        <p14:creationId xmlns:p14="http://schemas.microsoft.com/office/powerpoint/2010/main" val="19489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 y="8721"/>
            <a:ext cx="9144000" cy="523345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4094389" y="854702"/>
            <a:ext cx="836252"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Questions</a:t>
            </a:r>
          </a:p>
        </p:txBody>
      </p:sp>
    </p:spTree>
    <p:extLst>
      <p:ext uri="{BB962C8B-B14F-4D97-AF65-F5344CB8AC3E}">
        <p14:creationId xmlns:p14="http://schemas.microsoft.com/office/powerpoint/2010/main" val="245503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466" y="1485487"/>
            <a:ext cx="3600211" cy="1446550"/>
          </a:xfrm>
          <a:prstGeom prst="rect">
            <a:avLst/>
          </a:prstGeom>
          <a:noFill/>
        </p:spPr>
        <p:txBody>
          <a:bodyPr wrap="square" rtlCol="0">
            <a:spAutoFit/>
          </a:bodyPr>
          <a:lstStyle/>
          <a:p>
            <a:endParaRPr lang="en-US" sz="2400" dirty="0">
              <a:solidFill>
                <a:schemeClr val="bg2"/>
              </a:solidFill>
              <a:latin typeface="Amazon Ember" charset="0"/>
              <a:ea typeface="Amazon Ember" charset="0"/>
              <a:cs typeface="Amazon Ember" charset="0"/>
            </a:endParaRPr>
          </a:p>
          <a:p>
            <a:r>
              <a:rPr lang="en-US" sz="2000" dirty="0">
                <a:solidFill>
                  <a:schemeClr val="bg2"/>
                </a:solidFill>
                <a:latin typeface="Amazon Ember" charset="0"/>
                <a:ea typeface="Amazon Ember" charset="0"/>
                <a:cs typeface="Amazon Ember" charset="0"/>
              </a:rPr>
              <a:t>Low to moderate visibility</a:t>
            </a:r>
          </a:p>
          <a:p>
            <a:r>
              <a:rPr lang="en-US" sz="2000" dirty="0">
                <a:solidFill>
                  <a:schemeClr val="bg2"/>
                </a:solidFill>
                <a:latin typeface="Amazon Ember" charset="0"/>
                <a:ea typeface="Amazon Ember" charset="0"/>
                <a:cs typeface="Amazon Ember" charset="0"/>
              </a:rPr>
              <a:t>Low degree of automation</a:t>
            </a:r>
          </a:p>
          <a:p>
            <a:endParaRPr lang="en-US" sz="2400" dirty="0">
              <a:solidFill>
                <a:schemeClr val="bg2"/>
              </a:solidFill>
              <a:latin typeface="Amazon Ember" charset="0"/>
              <a:ea typeface="Amazon Ember" charset="0"/>
              <a:cs typeface="Amazon Ember" charset="0"/>
            </a:endParaRPr>
          </a:p>
        </p:txBody>
      </p:sp>
      <p:pic>
        <p:nvPicPr>
          <p:cNvPr id="4" name="Picture 3" descr="Deck_Microsc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513" y="3129480"/>
            <a:ext cx="1095844" cy="1095844"/>
          </a:xfrm>
          <a:prstGeom prst="rect">
            <a:avLst/>
          </a:prstGeom>
        </p:spPr>
      </p:pic>
      <p:sp>
        <p:nvSpPr>
          <p:cNvPr id="9" name="TextBox 8"/>
          <p:cNvSpPr txBox="1"/>
          <p:nvPr/>
        </p:nvSpPr>
        <p:spPr>
          <a:xfrm>
            <a:off x="5063365" y="1485487"/>
            <a:ext cx="3600211" cy="1446550"/>
          </a:xfrm>
          <a:prstGeom prst="rect">
            <a:avLst/>
          </a:prstGeom>
          <a:noFill/>
        </p:spPr>
        <p:txBody>
          <a:bodyPr wrap="square" rtlCol="0">
            <a:spAutoFit/>
          </a:bodyPr>
          <a:lstStyle/>
          <a:p>
            <a:endParaRPr lang="en-US" sz="2400" dirty="0">
              <a:solidFill>
                <a:schemeClr val="bg2"/>
              </a:solidFill>
              <a:latin typeface="Amazon Ember" charset="0"/>
              <a:ea typeface="Amazon Ember" charset="0"/>
              <a:cs typeface="Amazon Ember" charset="0"/>
            </a:endParaRPr>
          </a:p>
          <a:p>
            <a:r>
              <a:rPr lang="en-US" sz="2000" dirty="0">
                <a:solidFill>
                  <a:schemeClr val="bg2"/>
                </a:solidFill>
                <a:latin typeface="Amazon Ember" charset="0"/>
                <a:ea typeface="Amazon Ember" charset="0"/>
                <a:cs typeface="Amazon Ember" charset="0"/>
              </a:rPr>
              <a:t>High visibility</a:t>
            </a:r>
          </a:p>
          <a:p>
            <a:r>
              <a:rPr lang="en-US" sz="2000" dirty="0">
                <a:solidFill>
                  <a:schemeClr val="bg2"/>
                </a:solidFill>
                <a:latin typeface="Amazon Ember" charset="0"/>
                <a:ea typeface="Amazon Ember" charset="0"/>
                <a:cs typeface="Amazon Ember" charset="0"/>
              </a:rPr>
              <a:t>High degree of automation</a:t>
            </a:r>
          </a:p>
          <a:p>
            <a:endParaRPr lang="en-US" sz="2400" dirty="0">
              <a:solidFill>
                <a:schemeClr val="bg2"/>
              </a:solidFill>
              <a:latin typeface="Amazon Ember" charset="0"/>
              <a:ea typeface="Amazon Ember" charset="0"/>
              <a:cs typeface="Amazon Ember"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422" y="-127001"/>
            <a:ext cx="1795938" cy="1795938"/>
          </a:xfrm>
          <a:prstGeom prst="rect">
            <a:avLst/>
          </a:prstGeom>
        </p:spPr>
      </p:pic>
      <p:sp>
        <p:nvSpPr>
          <p:cNvPr id="10" name="Rectangle 9"/>
          <p:cNvSpPr/>
          <p:nvPr/>
        </p:nvSpPr>
        <p:spPr>
          <a:xfrm>
            <a:off x="539466" y="447803"/>
            <a:ext cx="5553956" cy="646331"/>
          </a:xfrm>
          <a:prstGeom prst="rect">
            <a:avLst/>
          </a:prstGeom>
        </p:spPr>
        <p:txBody>
          <a:bodyPr wrap="none">
            <a:spAutoFit/>
          </a:bodyPr>
          <a:lstStyle/>
          <a:p>
            <a:r>
              <a:rPr lang="en-US" sz="3600" b="1">
                <a:solidFill>
                  <a:schemeClr val="bg2"/>
                </a:solidFill>
                <a:latin typeface="Amazon Ember" charset="0"/>
                <a:ea typeface="Amazon Ember" charset="0"/>
                <a:cs typeface="Amazon Ember" charset="0"/>
              </a:rPr>
              <a:t>Traditional Approach vs</a:t>
            </a:r>
            <a:r>
              <a:rPr lang="en-US" sz="3600" b="1" dirty="0">
                <a:solidFill>
                  <a:schemeClr val="bg2"/>
                </a:solidFill>
                <a:latin typeface="Amazon Ember" charset="0"/>
                <a:ea typeface="Amazon Ember" charset="0"/>
                <a:cs typeface="Amazon Ember" charset="0"/>
              </a:rPr>
              <a: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283" y="3129480"/>
            <a:ext cx="1452776" cy="14527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512" y="3236054"/>
            <a:ext cx="1135847" cy="113584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466" y="3236055"/>
            <a:ext cx="1346200" cy="1346200"/>
          </a:xfrm>
          <a:prstGeom prst="rect">
            <a:avLst/>
          </a:prstGeom>
        </p:spPr>
      </p:pic>
    </p:spTree>
    <p:extLst>
      <p:ext uri="{BB962C8B-B14F-4D97-AF65-F5344CB8AC3E}">
        <p14:creationId xmlns:p14="http://schemas.microsoft.com/office/powerpoint/2010/main" val="36411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48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4800" dirty="0">
              <a:solidFill>
                <a:srgbClr val="E79C0F"/>
              </a:solidFill>
              <a:latin typeface="Amazon Ember" charset="0"/>
              <a:ea typeface="Amazon Ember" charset="0"/>
              <a:cs typeface="Amazon Ember" charset="0"/>
            </a:endParaRPr>
          </a:p>
        </p:txBody>
      </p:sp>
      <p:sp>
        <p:nvSpPr>
          <p:cNvPr id="4" name="Rectangle 3"/>
          <p:cNvSpPr/>
          <p:nvPr/>
        </p:nvSpPr>
        <p:spPr>
          <a:xfrm>
            <a:off x="4014217" y="1242421"/>
            <a:ext cx="1005840" cy="1106762"/>
          </a:xfrm>
          <a:prstGeom prst="rect">
            <a:avLst/>
          </a:prstGeom>
          <a:effectLst/>
        </p:spPr>
        <p:txBody>
          <a:bodyPr wrap="square" lIns="90232" tIns="45109" rIns="90232" bIns="45109">
            <a:spAutoFit/>
          </a:bodyPr>
          <a:lstStyle/>
          <a:p>
            <a:pPr algn="ctr"/>
            <a:r>
              <a:rPr lang="en-US" sz="6600" b="1" dirty="0">
                <a:solidFill>
                  <a:schemeClr val="bg1"/>
                </a:solidFill>
                <a:latin typeface="Amazon Ember" charset="0"/>
                <a:ea typeface="Amazon Ember" charset="0"/>
                <a:cs typeface="Amazon Ember" charset="0"/>
              </a:rPr>
              <a:t>1</a:t>
            </a:r>
          </a:p>
        </p:txBody>
      </p:sp>
      <p:sp>
        <p:nvSpPr>
          <p:cNvPr id="5" name="Rectangle 4"/>
          <p:cNvSpPr/>
          <p:nvPr/>
        </p:nvSpPr>
        <p:spPr>
          <a:xfrm>
            <a:off x="450415" y="2865622"/>
            <a:ext cx="8238818" cy="1568427"/>
          </a:xfrm>
          <a:prstGeom prst="rect">
            <a:avLst/>
          </a:prstGeom>
        </p:spPr>
        <p:txBody>
          <a:bodyPr wrap="square" lIns="90232" tIns="45109" rIns="90232" bIns="45109">
            <a:spAutoFit/>
          </a:bodyPr>
          <a:lstStyle/>
          <a:p>
            <a:pPr algn="ctr" defTabSz="338238"/>
            <a:r>
              <a:rPr lang="en-US" sz="4800" dirty="0">
                <a:solidFill>
                  <a:prstClr val="white"/>
                </a:solidFill>
                <a:latin typeface="Amazon Ember" charset="0"/>
                <a:ea typeface="Amazon Ember" charset="0"/>
                <a:cs typeface="Amazon Ember" charset="0"/>
              </a:rPr>
              <a:t>Performance &amp; Availability Monitoring and Logging</a:t>
            </a:r>
          </a:p>
        </p:txBody>
      </p:sp>
    </p:spTree>
    <p:extLst>
      <p:ext uri="{BB962C8B-B14F-4D97-AF65-F5344CB8AC3E}">
        <p14:creationId xmlns:p14="http://schemas.microsoft.com/office/powerpoint/2010/main" val="160856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a:t>
            </a:r>
          </a:p>
        </p:txBody>
      </p:sp>
      <p:pic>
        <p:nvPicPr>
          <p:cNvPr id="6" name="Picture 5"/>
          <p:cNvPicPr>
            <a:picLocks noChangeAspect="1"/>
          </p:cNvPicPr>
          <p:nvPr/>
        </p:nvPicPr>
        <p:blipFill>
          <a:blip r:embed="rId3"/>
          <a:stretch>
            <a:fillRect/>
          </a:stretch>
        </p:blipFill>
        <p:spPr>
          <a:xfrm>
            <a:off x="0" y="856836"/>
            <a:ext cx="9144000" cy="3429828"/>
          </a:xfrm>
          <a:prstGeom prst="rect">
            <a:avLst/>
          </a:prstGeom>
        </p:spPr>
      </p:pic>
    </p:spTree>
    <p:extLst>
      <p:ext uri="{BB962C8B-B14F-4D97-AF65-F5344CB8AC3E}">
        <p14:creationId xmlns:p14="http://schemas.microsoft.com/office/powerpoint/2010/main" val="56079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oudWatch_Detail_Graphs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382" y="979547"/>
            <a:ext cx="3921954" cy="1919693"/>
          </a:xfrm>
          <a:prstGeom prst="rect">
            <a:avLst/>
          </a:prstGeom>
        </p:spPr>
      </p:pic>
      <p:sp>
        <p:nvSpPr>
          <p:cNvPr id="15" name="Title 1"/>
          <p:cNvSpPr>
            <a:spLocks noGrp="1"/>
          </p:cNvSpPr>
          <p:nvPr>
            <p:ph type="title"/>
          </p:nvPr>
        </p:nvSpPr>
        <p:spPr>
          <a:xfrm>
            <a:off x="312731" y="11578"/>
            <a:ext cx="8771605" cy="537062"/>
          </a:xfrm>
        </p:spPr>
        <p:txBody>
          <a:bodyPr>
            <a:normAutofit/>
          </a:bodyPr>
          <a:lstStyle/>
          <a:p>
            <a:r>
              <a:rPr lang="en-US" b="1" dirty="0">
                <a:solidFill>
                  <a:schemeClr val="bg2"/>
                </a:solidFill>
                <a:latin typeface="Amazon Ember" charset="0"/>
                <a:ea typeface="Amazon Ember" charset="0"/>
                <a:cs typeface="Amazon Ember" charset="0"/>
              </a:rPr>
              <a:t>AWS </a:t>
            </a:r>
            <a:r>
              <a:rPr lang="en-US" b="1" dirty="0" err="1">
                <a:solidFill>
                  <a:schemeClr val="bg2"/>
                </a:solidFill>
                <a:latin typeface="Amazon Ember" charset="0"/>
                <a:ea typeface="Amazon Ember" charset="0"/>
                <a:cs typeface="Amazon Ember" charset="0"/>
              </a:rPr>
              <a:t>CloudWatch</a:t>
            </a:r>
            <a:endParaRPr lang="en-US" b="1" dirty="0">
              <a:solidFill>
                <a:schemeClr val="bg2"/>
              </a:solidFill>
              <a:latin typeface="Amazon Ember" charset="0"/>
              <a:ea typeface="Amazon Ember" charset="0"/>
              <a:cs typeface="Amazon Ember" charset="0"/>
            </a:endParaRPr>
          </a:p>
        </p:txBody>
      </p:sp>
      <p:sp>
        <p:nvSpPr>
          <p:cNvPr id="30" name="Rectangle 29"/>
          <p:cNvSpPr/>
          <p:nvPr/>
        </p:nvSpPr>
        <p:spPr>
          <a:xfrm>
            <a:off x="312731" y="465079"/>
            <a:ext cx="7572237" cy="369332"/>
          </a:xfrm>
          <a:prstGeom prst="rect">
            <a:avLst/>
          </a:prstGeom>
        </p:spPr>
        <p:txBody>
          <a:bodyPr wrap="square">
            <a:spAutoFit/>
          </a:bodyPr>
          <a:lstStyle/>
          <a:p>
            <a:r>
              <a:rPr lang="en-US" i="1" dirty="0">
                <a:solidFill>
                  <a:schemeClr val="accent1"/>
                </a:solidFill>
                <a:latin typeface="Amazon Ember" charset="0"/>
                <a:ea typeface="Amazon Ember" charset="0"/>
                <a:cs typeface="Amazon Ember" charset="0"/>
              </a:rPr>
              <a:t>Monitoring services for AWS Resources and AWS-based Applications.</a:t>
            </a:r>
          </a:p>
        </p:txBody>
      </p:sp>
      <p:sp>
        <p:nvSpPr>
          <p:cNvPr id="45" name="Rounded Rectangle 44"/>
          <p:cNvSpPr/>
          <p:nvPr/>
        </p:nvSpPr>
        <p:spPr>
          <a:xfrm>
            <a:off x="441826" y="1586747"/>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Monitor and </a:t>
            </a:r>
            <a:r>
              <a:rPr lang="en-US" sz="1400">
                <a:solidFill>
                  <a:schemeClr val="bg2"/>
                </a:solidFill>
                <a:latin typeface="Amazon Ember" charset="0"/>
                <a:ea typeface="Amazon Ember" charset="0"/>
                <a:cs typeface="Amazon Ember" charset="0"/>
              </a:rPr>
              <a:t>Store Logs</a:t>
            </a:r>
            <a:endParaRPr lang="en-US" sz="1400" dirty="0">
              <a:solidFill>
                <a:schemeClr val="bg2"/>
              </a:solidFill>
              <a:latin typeface="Amazon Ember" charset="0"/>
              <a:ea typeface="Amazon Ember" charset="0"/>
              <a:cs typeface="Amazon Ember" charset="0"/>
            </a:endParaRPr>
          </a:p>
        </p:txBody>
      </p:sp>
      <p:sp>
        <p:nvSpPr>
          <p:cNvPr id="47" name="Rounded Rectangle 46"/>
          <p:cNvSpPr/>
          <p:nvPr/>
        </p:nvSpPr>
        <p:spPr>
          <a:xfrm>
            <a:off x="445497" y="193939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Set Alarms (react to changes)</a:t>
            </a:r>
          </a:p>
        </p:txBody>
      </p:sp>
      <p:sp>
        <p:nvSpPr>
          <p:cNvPr id="50" name="Rounded Rectangle 49"/>
          <p:cNvSpPr/>
          <p:nvPr/>
        </p:nvSpPr>
        <p:spPr>
          <a:xfrm>
            <a:off x="449167" y="2303919"/>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View Graphs and Statistics</a:t>
            </a:r>
          </a:p>
        </p:txBody>
      </p:sp>
      <p:sp>
        <p:nvSpPr>
          <p:cNvPr id="41" name="Rounded Rectangle 40"/>
          <p:cNvSpPr/>
          <p:nvPr/>
        </p:nvSpPr>
        <p:spPr>
          <a:xfrm>
            <a:off x="439849" y="124038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Collect and Track Metrics</a:t>
            </a:r>
          </a:p>
        </p:txBody>
      </p:sp>
      <p:sp>
        <p:nvSpPr>
          <p:cNvPr id="3" name="TextBox 2"/>
          <p:cNvSpPr txBox="1"/>
          <p:nvPr/>
        </p:nvSpPr>
        <p:spPr>
          <a:xfrm>
            <a:off x="356261" y="812441"/>
            <a:ext cx="2494594" cy="461665"/>
          </a:xfrm>
          <a:prstGeom prst="rect">
            <a:avLst/>
          </a:prstGeom>
          <a:noFill/>
        </p:spPr>
        <p:txBody>
          <a:bodyPr wrap="none" rtlCol="0">
            <a:spAutoFit/>
          </a:bodyPr>
          <a:lstStyle/>
          <a:p>
            <a:r>
              <a:rPr lang="en-US" sz="2400" dirty="0">
                <a:solidFill>
                  <a:schemeClr val="bg2"/>
                </a:solidFill>
                <a:latin typeface="Amazon Ember" charset="0"/>
                <a:ea typeface="Amazon Ember" charset="0"/>
                <a:cs typeface="Amazon Ember" charset="0"/>
              </a:rPr>
              <a:t>What does it do?</a:t>
            </a:r>
          </a:p>
        </p:txBody>
      </p:sp>
      <p:sp>
        <p:nvSpPr>
          <p:cNvPr id="48" name="TextBox 47"/>
          <p:cNvSpPr txBox="1"/>
          <p:nvPr/>
        </p:nvSpPr>
        <p:spPr>
          <a:xfrm>
            <a:off x="356261" y="2806990"/>
            <a:ext cx="2957861" cy="461665"/>
          </a:xfrm>
          <a:prstGeom prst="rect">
            <a:avLst/>
          </a:prstGeom>
          <a:noFill/>
        </p:spPr>
        <p:txBody>
          <a:bodyPr wrap="none" rtlCol="0">
            <a:spAutoFit/>
          </a:bodyPr>
          <a:lstStyle/>
          <a:p>
            <a:r>
              <a:rPr lang="en-US" sz="2400" dirty="0">
                <a:solidFill>
                  <a:schemeClr val="bg2"/>
                </a:solidFill>
                <a:latin typeface="Amazon Ember" charset="0"/>
                <a:ea typeface="Amazon Ember" charset="0"/>
                <a:cs typeface="Amazon Ember" charset="0"/>
              </a:rPr>
              <a:t>How can you use it?</a:t>
            </a:r>
          </a:p>
        </p:txBody>
      </p:sp>
      <p:sp>
        <p:nvSpPr>
          <p:cNvPr id="49" name="Rounded Rectangle 48"/>
          <p:cNvSpPr/>
          <p:nvPr/>
        </p:nvSpPr>
        <p:spPr>
          <a:xfrm>
            <a:off x="432509" y="3564627"/>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React to application log events and availability</a:t>
            </a:r>
          </a:p>
        </p:txBody>
      </p:sp>
      <p:sp>
        <p:nvSpPr>
          <p:cNvPr id="51" name="Rounded Rectangle 50"/>
          <p:cNvSpPr/>
          <p:nvPr/>
        </p:nvSpPr>
        <p:spPr>
          <a:xfrm>
            <a:off x="436180" y="3917274"/>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Automatically scale EC2 instance fleet</a:t>
            </a:r>
          </a:p>
        </p:txBody>
      </p:sp>
      <p:sp>
        <p:nvSpPr>
          <p:cNvPr id="52" name="Rounded Rectangle 51"/>
          <p:cNvSpPr/>
          <p:nvPr/>
        </p:nvSpPr>
        <p:spPr>
          <a:xfrm>
            <a:off x="439850" y="4277891"/>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View Operational Status and Identify Issues</a:t>
            </a:r>
          </a:p>
        </p:txBody>
      </p:sp>
      <p:sp>
        <p:nvSpPr>
          <p:cNvPr id="53" name="Rounded Rectangle 52"/>
          <p:cNvSpPr/>
          <p:nvPr/>
        </p:nvSpPr>
        <p:spPr>
          <a:xfrm>
            <a:off x="430532" y="3206389"/>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Monitor CPU, Memory, Disk I/O, Network, etc.</a:t>
            </a:r>
          </a:p>
        </p:txBody>
      </p:sp>
      <p:grpSp>
        <p:nvGrpSpPr>
          <p:cNvPr id="20" name="Group 19"/>
          <p:cNvGrpSpPr/>
          <p:nvPr/>
        </p:nvGrpSpPr>
        <p:grpSpPr>
          <a:xfrm>
            <a:off x="5796199" y="3206389"/>
            <a:ext cx="3404620" cy="1377400"/>
            <a:chOff x="5796199" y="3206389"/>
            <a:chExt cx="3404620" cy="1377400"/>
          </a:xfrm>
        </p:grpSpPr>
        <p:sp>
          <p:nvSpPr>
            <p:cNvPr id="57" name="Rounded Rectangle 56"/>
            <p:cNvSpPr/>
            <p:nvPr/>
          </p:nvSpPr>
          <p:spPr>
            <a:xfrm>
              <a:off x="5798176" y="3564627"/>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Logs / </a:t>
              </a:r>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Events</a:t>
              </a:r>
            </a:p>
          </p:txBody>
        </p:sp>
        <p:sp>
          <p:nvSpPr>
            <p:cNvPr id="58" name="Rounded Rectangle 57"/>
            <p:cNvSpPr/>
            <p:nvPr/>
          </p:nvSpPr>
          <p:spPr>
            <a:xfrm>
              <a:off x="5801847" y="3917274"/>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Alarms</a:t>
              </a:r>
            </a:p>
          </p:txBody>
        </p:sp>
        <p:sp>
          <p:nvSpPr>
            <p:cNvPr id="59" name="Rounded Rectangle 58"/>
            <p:cNvSpPr/>
            <p:nvPr/>
          </p:nvSpPr>
          <p:spPr>
            <a:xfrm>
              <a:off x="5805517" y="4277891"/>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Dashboards</a:t>
              </a:r>
            </a:p>
          </p:txBody>
        </p:sp>
        <p:sp>
          <p:nvSpPr>
            <p:cNvPr id="60" name="Rounded Rectangle 59"/>
            <p:cNvSpPr/>
            <p:nvPr/>
          </p:nvSpPr>
          <p:spPr>
            <a:xfrm>
              <a:off x="5796199" y="3206389"/>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Metrics</a:t>
              </a:r>
            </a:p>
          </p:txBody>
        </p:sp>
      </p:grpSp>
      <p:cxnSp>
        <p:nvCxnSpPr>
          <p:cNvPr id="22" name="Straight Arrow Connector 21"/>
          <p:cNvCxnSpPr>
            <a:stCxn id="60" idx="1"/>
          </p:cNvCxnSpPr>
          <p:nvPr/>
        </p:nvCxnSpPr>
        <p:spPr>
          <a:xfrm flipH="1">
            <a:off x="4598771" y="3359338"/>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4596795" y="3725493"/>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4600607" y="4113816"/>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4604419" y="4429461"/>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760400"/>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673</TotalTime>
  <Words>4166</Words>
  <Application>Microsoft Macintosh PowerPoint</Application>
  <PresentationFormat>On-screen Show (16:9)</PresentationFormat>
  <Paragraphs>618</Paragraphs>
  <Slides>56</Slides>
  <Notes>47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Amazon Ember</vt:lpstr>
      <vt:lpstr>Amazon Ember Light</vt:lpstr>
      <vt:lpstr>Amazon Ember Regular</vt:lpstr>
      <vt:lpstr>Arial</vt:lpstr>
      <vt:lpstr>Calibri</vt:lpstr>
      <vt:lpstr>Consolas</vt:lpstr>
      <vt:lpstr>Helvetica Light</vt:lpstr>
      <vt:lpstr>Helvetica Neue Light</vt:lpstr>
      <vt:lpstr>Lucida Console</vt:lpstr>
      <vt:lpstr>Tahoma</vt:lpstr>
      <vt:lpstr>Times New Roman</vt:lpstr>
      <vt:lpstr>Wingdings</vt:lpstr>
      <vt:lpstr>DeckTemplate-AWS</vt:lpstr>
      <vt:lpstr>PowerPoint Presentation</vt:lpstr>
      <vt:lpstr>PowerPoint Presentation</vt:lpstr>
      <vt:lpstr>Module Overview</vt:lpstr>
      <vt:lpstr>Why monitor?</vt:lpstr>
      <vt:lpstr>Why monitor? (continued)</vt:lpstr>
      <vt:lpstr>PowerPoint Presentation</vt:lpstr>
      <vt:lpstr>PowerPoint Presentation</vt:lpstr>
      <vt:lpstr>PowerPoint Presentation</vt:lpstr>
      <vt:lpstr>AWS CloudWatch</vt:lpstr>
      <vt:lpstr>PowerPoint Presentation</vt:lpstr>
      <vt:lpstr>PowerPoint Presentation</vt:lpstr>
      <vt:lpstr>Key CloudWatch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log categories</vt:lpstr>
      <vt:lpstr>AWS CloudTrail Records AWS API calls for your account</vt:lpstr>
      <vt:lpstr>What can you answer using a CloudTrail event?</vt:lpstr>
      <vt:lpstr>What does an event look like?</vt:lpstr>
      <vt:lpstr>AWS CloudTrail Best Practices</vt:lpstr>
      <vt:lpstr>AWS Config</vt:lpstr>
      <vt:lpstr>Config Rules</vt:lpstr>
      <vt:lpstr>Amazon VPC Flow Logs</vt:lpstr>
      <vt:lpstr>Amazon VPC Flow Logs</vt:lpstr>
      <vt:lpstr>VPC Flow Logs</vt:lpstr>
      <vt:lpstr>VPC Flow Logs</vt:lpstr>
      <vt:lpstr>Managing, Monitoring &amp; Processing Logs</vt:lpstr>
      <vt:lpstr>PowerPoint Presentation</vt:lpstr>
      <vt:lpstr>AWS Technology Partner solutions integrated with CloudTrail</vt:lpstr>
      <vt:lpstr>PowerPoint Presentation</vt:lpstr>
      <vt:lpstr>We’ll Talk Through Some…</vt:lpstr>
      <vt:lpstr>1. Understand What is Deployed and What it Costs…</vt:lpstr>
      <vt:lpstr>By Employing Tags…</vt:lpstr>
      <vt:lpstr>…And Using The Different Types of Tags Appropriately</vt:lpstr>
      <vt:lpstr>Tag Key Examples</vt:lpstr>
      <vt:lpstr>2. How does AWS create my bill?</vt:lpstr>
      <vt:lpstr>AWS Bill Development Process (Simplified)</vt:lpstr>
      <vt:lpstr>3. Proactively Monitor Your Account Billing Usage…</vt:lpstr>
      <vt:lpstr>By Using Billing Reports and Enabling Billing Alerts…</vt:lpstr>
      <vt:lpstr>PowerPoint Presentation</vt:lpstr>
      <vt:lpstr>Billing Alarms</vt:lpstr>
      <vt:lpstr>Billing Alert Response</vt:lpstr>
      <vt:lpstr>…Tools to Manage Billing Data…</vt:lpstr>
      <vt:lpstr>4. Identify Idle Resources and Turn Off Unused Instances…</vt:lpstr>
      <vt:lpstr>…Using Trusted Advisor…</vt:lpstr>
      <vt:lpstr>…And Amazon CloudWatch to Monitor, Collect and Track Metrics…</vt:lpstr>
      <vt:lpstr>Summary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54</cp:revision>
  <dcterms:created xsi:type="dcterms:W3CDTF">2016-06-17T18:22:10Z</dcterms:created>
  <dcterms:modified xsi:type="dcterms:W3CDTF">2018-09-24T17:55:34Z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